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72" r:id="rId3"/>
    <p:sldId id="259" r:id="rId4"/>
    <p:sldId id="287" r:id="rId5"/>
    <p:sldId id="302" r:id="rId6"/>
    <p:sldId id="301" r:id="rId7"/>
    <p:sldId id="305" r:id="rId8"/>
    <p:sldId id="299" r:id="rId9"/>
    <p:sldId id="304" r:id="rId10"/>
    <p:sldId id="306" r:id="rId11"/>
    <p:sldId id="280" r:id="rId12"/>
    <p:sldId id="313" r:id="rId13"/>
    <p:sldId id="310" r:id="rId14"/>
    <p:sldId id="314" r:id="rId15"/>
    <p:sldId id="315" r:id="rId16"/>
    <p:sldId id="316" r:id="rId17"/>
    <p:sldId id="317" r:id="rId18"/>
    <p:sldId id="311" r:id="rId19"/>
    <p:sldId id="318" r:id="rId20"/>
    <p:sldId id="319" r:id="rId21"/>
    <p:sldId id="320" r:id="rId22"/>
    <p:sldId id="321" r:id="rId23"/>
    <p:sldId id="312" r:id="rId24"/>
    <p:sldId id="281" r:id="rId25"/>
    <p:sldId id="307" r:id="rId26"/>
    <p:sldId id="308" r:id="rId27"/>
    <p:sldId id="309" r:id="rId28"/>
    <p:sldId id="328" r:id="rId29"/>
    <p:sldId id="333" r:id="rId30"/>
    <p:sldId id="329" r:id="rId31"/>
    <p:sldId id="282" r:id="rId32"/>
    <p:sldId id="298" r:id="rId33"/>
    <p:sldId id="296" r:id="rId34"/>
    <p:sldId id="322" r:id="rId35"/>
    <p:sldId id="297" r:id="rId36"/>
    <p:sldId id="334" r:id="rId37"/>
    <p:sldId id="335" r:id="rId38"/>
    <p:sldId id="268" r:id="rId39"/>
    <p:sldId id="295" r:id="rId40"/>
    <p:sldId id="290" r:id="rId41"/>
    <p:sldId id="291" r:id="rId42"/>
    <p:sldId id="292" r:id="rId43"/>
    <p:sldId id="293" r:id="rId44"/>
    <p:sldId id="323" r:id="rId45"/>
    <p:sldId id="324" r:id="rId46"/>
    <p:sldId id="325" r:id="rId47"/>
    <p:sldId id="284"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35"/>
    <p:restoredTop sz="96070"/>
  </p:normalViewPr>
  <p:slideViewPr>
    <p:cSldViewPr snapToGrid="0" snapToObjects="1">
      <p:cViewPr varScale="1">
        <p:scale>
          <a:sx n="99" d="100"/>
          <a:sy n="99" d="100"/>
        </p:scale>
        <p:origin x="208"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47DAB-33E0-4547-8063-7D616D55C75F}" type="datetimeFigureOut">
              <a:rPr kumimoji="1" lang="zh-CN" altLang="en-US" smtClean="0"/>
              <a:t>2020/11/20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71772-F7A7-B547-BEAC-33C9B9664D6C}" type="slidenum">
              <a:rPr kumimoji="1" lang="zh-CN" altLang="en-US" smtClean="0"/>
              <a:t>‹#›</a:t>
            </a:fld>
            <a:endParaRPr kumimoji="1" lang="zh-CN" altLang="en-US"/>
          </a:p>
        </p:txBody>
      </p:sp>
    </p:spTree>
    <p:extLst>
      <p:ext uri="{BB962C8B-B14F-4D97-AF65-F5344CB8AC3E}">
        <p14:creationId xmlns:p14="http://schemas.microsoft.com/office/powerpoint/2010/main" val="100589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17.5</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a:t>
            </a:fld>
            <a:endParaRPr kumimoji="1" lang="zh-CN" altLang="en-US"/>
          </a:p>
        </p:txBody>
      </p:sp>
    </p:spTree>
    <p:extLst>
      <p:ext uri="{BB962C8B-B14F-4D97-AF65-F5344CB8AC3E}">
        <p14:creationId xmlns:p14="http://schemas.microsoft.com/office/powerpoint/2010/main" val="336513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13</a:t>
            </a:fld>
            <a:endParaRPr kumimoji="1" lang="zh-CN" altLang="en-US"/>
          </a:p>
        </p:txBody>
      </p:sp>
    </p:spTree>
    <p:extLst>
      <p:ext uri="{BB962C8B-B14F-4D97-AF65-F5344CB8AC3E}">
        <p14:creationId xmlns:p14="http://schemas.microsoft.com/office/powerpoint/2010/main" val="348595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14</a:t>
            </a:fld>
            <a:endParaRPr kumimoji="1" lang="zh-CN" altLang="en-US"/>
          </a:p>
        </p:txBody>
      </p:sp>
    </p:spTree>
    <p:extLst>
      <p:ext uri="{BB962C8B-B14F-4D97-AF65-F5344CB8AC3E}">
        <p14:creationId xmlns:p14="http://schemas.microsoft.com/office/powerpoint/2010/main" val="364947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这类文件系统</a:t>
            </a:r>
            <a:r>
              <a:rPr lang="en-US" altLang="zh-CN" sz="1200" b="0" i="0" kern="1200" dirty="0">
                <a:solidFill>
                  <a:schemeClr val="tx1"/>
                </a:solidFill>
                <a:effectLst/>
                <a:latin typeface="+mn-lt"/>
                <a:ea typeface="+mn-ea"/>
                <a:cs typeface="+mn-cs"/>
              </a:rPr>
              <a:t>bypass</a:t>
            </a:r>
            <a:r>
              <a:rPr lang="zh-CN" altLang="en-US" sz="1200" b="0" i="0" kern="1200" dirty="0">
                <a:solidFill>
                  <a:schemeClr val="tx1"/>
                </a:solidFill>
                <a:effectLst/>
                <a:latin typeface="+mn-lt"/>
                <a:ea typeface="+mn-ea"/>
                <a:cs typeface="+mn-cs"/>
              </a:rPr>
              <a:t>了</a:t>
            </a:r>
            <a:r>
              <a:rPr lang="en-US" altLang="zh-CN" sz="1200" b="0" i="0" kern="1200" dirty="0">
                <a:solidFill>
                  <a:schemeClr val="tx1"/>
                </a:solidFill>
                <a:effectLst/>
                <a:latin typeface="+mn-lt"/>
                <a:ea typeface="+mn-ea"/>
                <a:cs typeface="+mn-cs"/>
              </a:rPr>
              <a:t>kernel</a:t>
            </a:r>
            <a:r>
              <a:rPr lang="zh-CN" altLang="en-US" sz="1200" b="0" i="0" kern="1200" dirty="0">
                <a:solidFill>
                  <a:schemeClr val="tx1"/>
                </a:solidFill>
                <a:effectLst/>
                <a:latin typeface="+mn-lt"/>
                <a:ea typeface="+mn-ea"/>
                <a:cs typeface="+mn-cs"/>
              </a:rPr>
              <a:t>，因此消除了系统调用的开销，但也因此很难做到和</a:t>
            </a:r>
            <a:r>
              <a:rPr lang="en-US" altLang="zh-CN" sz="1200" b="0" i="0" kern="1200" dirty="0">
                <a:solidFill>
                  <a:schemeClr val="tx1"/>
                </a:solidFill>
                <a:effectLst/>
                <a:latin typeface="+mn-lt"/>
                <a:ea typeface="+mn-ea"/>
                <a:cs typeface="+mn-cs"/>
              </a:rPr>
              <a:t>Kernel-FS</a:t>
            </a:r>
            <a:r>
              <a:rPr lang="zh-CN" altLang="en-US" sz="1200" b="0" i="0" kern="1200" dirty="0">
                <a:solidFill>
                  <a:schemeClr val="tx1"/>
                </a:solidFill>
                <a:effectLst/>
                <a:latin typeface="+mn-lt"/>
                <a:ea typeface="+mn-ea"/>
                <a:cs typeface="+mn-cs"/>
              </a:rPr>
              <a:t>一样的语义保证（例如一致性等），同时目前的</a:t>
            </a:r>
            <a:r>
              <a:rPr lang="en-US" altLang="zh-CN" sz="1200" b="0" i="0" kern="1200" dirty="0">
                <a:solidFill>
                  <a:schemeClr val="tx1"/>
                </a:solidFill>
                <a:effectLst/>
                <a:latin typeface="+mn-lt"/>
                <a:ea typeface="+mn-ea"/>
                <a:cs typeface="+mn-cs"/>
              </a:rPr>
              <a:t>User-FS</a:t>
            </a:r>
            <a:r>
              <a:rPr lang="zh-CN" altLang="en-US" sz="1200" b="0" i="0" kern="1200" dirty="0">
                <a:solidFill>
                  <a:schemeClr val="tx1"/>
                </a:solidFill>
                <a:effectLst/>
                <a:latin typeface="+mn-lt"/>
                <a:ea typeface="+mn-ea"/>
                <a:cs typeface="+mn-cs"/>
              </a:rPr>
              <a:t>设计也均采用</a:t>
            </a:r>
            <a:r>
              <a:rPr lang="en-US" altLang="zh-CN" sz="1200" b="0" i="0" kern="1200" dirty="0" err="1">
                <a:solidFill>
                  <a:schemeClr val="tx1"/>
                </a:solidFill>
                <a:effectLst/>
                <a:latin typeface="+mn-lt"/>
                <a:ea typeface="+mn-ea"/>
                <a:cs typeface="+mn-cs"/>
              </a:rPr>
              <a:t>inode</a:t>
            </a:r>
            <a:r>
              <a:rPr lang="zh-CN" altLang="en-US" sz="1200" b="0" i="0" kern="1200" dirty="0">
                <a:solidFill>
                  <a:schemeClr val="tx1"/>
                </a:solidFill>
                <a:effectLst/>
                <a:latin typeface="+mn-lt"/>
                <a:ea typeface="+mn-ea"/>
                <a:cs typeface="+mn-cs"/>
              </a:rPr>
              <a:t>级别的锁</a:t>
            </a:r>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15</a:t>
            </a:fld>
            <a:endParaRPr kumimoji="1" lang="zh-CN" altLang="en-US"/>
          </a:p>
        </p:txBody>
      </p:sp>
    </p:spTree>
    <p:extLst>
      <p:ext uri="{BB962C8B-B14F-4D97-AF65-F5344CB8AC3E}">
        <p14:creationId xmlns:p14="http://schemas.microsoft.com/office/powerpoint/2010/main" val="36111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这类研究将文件系统嵌入设备固件中，利用了存储设备中的计算资源，更好地管理文件系统中各类资源，</a:t>
            </a:r>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16</a:t>
            </a:fld>
            <a:endParaRPr kumimoji="1" lang="zh-CN" altLang="en-US"/>
          </a:p>
        </p:txBody>
      </p:sp>
    </p:spTree>
    <p:extLst>
      <p:ext uri="{BB962C8B-B14F-4D97-AF65-F5344CB8AC3E}">
        <p14:creationId xmlns:p14="http://schemas.microsoft.com/office/powerpoint/2010/main" val="4130151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多线程并发写同一文件中的不同位置的数据块实际上并不冲突，但</a:t>
            </a:r>
            <a:r>
              <a:rPr lang="en-US" altLang="zh-CN" sz="1200" b="0" i="0" kern="1200" dirty="0" err="1">
                <a:solidFill>
                  <a:schemeClr val="tx1"/>
                </a:solidFill>
                <a:effectLst/>
                <a:latin typeface="+mn-lt"/>
                <a:ea typeface="+mn-ea"/>
                <a:cs typeface="+mn-cs"/>
              </a:rPr>
              <a:t>inode</a:t>
            </a:r>
            <a:r>
              <a:rPr lang="zh-CN" altLang="en-US" sz="1200" b="0" i="0" kern="1200" dirty="0">
                <a:solidFill>
                  <a:schemeClr val="tx1"/>
                </a:solidFill>
                <a:effectLst/>
                <a:latin typeface="+mn-lt"/>
                <a:ea typeface="+mn-ea"/>
                <a:cs typeface="+mn-cs"/>
              </a:rPr>
              <a:t>级别锁却会将这些写操作串行化，从而带来不必要的开销。</a:t>
            </a:r>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17</a:t>
            </a:fld>
            <a:endParaRPr kumimoji="1" lang="zh-CN" altLang="en-US"/>
          </a:p>
        </p:txBody>
      </p:sp>
    </p:spTree>
    <p:extLst>
      <p:ext uri="{BB962C8B-B14F-4D97-AF65-F5344CB8AC3E}">
        <p14:creationId xmlns:p14="http://schemas.microsoft.com/office/powerpoint/2010/main" val="129234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18</a:t>
            </a:fld>
            <a:endParaRPr kumimoji="1" lang="zh-CN" altLang="en-US"/>
          </a:p>
        </p:txBody>
      </p:sp>
    </p:spTree>
    <p:extLst>
      <p:ext uri="{BB962C8B-B14F-4D97-AF65-F5344CB8AC3E}">
        <p14:creationId xmlns:p14="http://schemas.microsoft.com/office/powerpoint/2010/main" val="236391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LibFS</a:t>
            </a:r>
            <a:r>
              <a:rPr lang="zh-CN" altLang="en-US" sz="1200" b="0" i="0" kern="1200" dirty="0">
                <a:solidFill>
                  <a:schemeClr val="tx1"/>
                </a:solidFill>
                <a:effectLst/>
                <a:latin typeface="+mn-lt"/>
                <a:ea typeface="+mn-ea"/>
                <a:cs typeface="+mn-cs"/>
              </a:rPr>
              <a:t>将指令放入内核组件中的指令队列（</a:t>
            </a:r>
            <a:r>
              <a:rPr lang="en-US" altLang="zh-CN" sz="1200" b="0" i="0" kern="1200" dirty="0">
                <a:solidFill>
                  <a:schemeClr val="tx1"/>
                </a:solidFill>
                <a:effectLst/>
                <a:latin typeface="+mn-lt"/>
                <a:ea typeface="+mn-ea"/>
                <a:cs typeface="+mn-cs"/>
              </a:rPr>
              <a:t>command queue</a:t>
            </a:r>
            <a:r>
              <a:rPr lang="zh-CN" altLang="en-US" sz="1200" b="0" i="0" kern="1200" dirty="0">
                <a:solidFill>
                  <a:schemeClr val="tx1"/>
                </a:solidFill>
                <a:effectLst/>
                <a:latin typeface="+mn-lt"/>
                <a:ea typeface="+mn-ea"/>
                <a:cs typeface="+mn-cs"/>
              </a:rPr>
              <a:t>）和数据缓冲区（</a:t>
            </a:r>
            <a:r>
              <a:rPr lang="en-US" altLang="zh-CN" sz="1200" b="0" i="0" kern="1200" dirty="0">
                <a:solidFill>
                  <a:schemeClr val="tx1"/>
                </a:solidFill>
                <a:effectLst/>
                <a:latin typeface="+mn-lt"/>
                <a:ea typeface="+mn-ea"/>
                <a:cs typeface="+mn-cs"/>
              </a:rPr>
              <a:t>data buffer</a:t>
            </a:r>
            <a:r>
              <a:rPr lang="zh-CN" altLang="en-US" sz="1200" b="0" i="0" kern="1200" dirty="0">
                <a:solidFill>
                  <a:schemeClr val="tx1"/>
                </a:solidFill>
                <a:effectLst/>
                <a:latin typeface="+mn-lt"/>
                <a:ea typeface="+mn-ea"/>
                <a:cs typeface="+mn-cs"/>
              </a:rPr>
              <a:t>）中，随后</a:t>
            </a:r>
            <a:r>
              <a:rPr lang="en-US" altLang="zh-CN" sz="1200" b="0" i="0" kern="1200" dirty="0" err="1">
                <a:solidFill>
                  <a:schemeClr val="tx1"/>
                </a:solidFill>
                <a:effectLst/>
                <a:latin typeface="+mn-lt"/>
                <a:ea typeface="+mn-ea"/>
                <a:cs typeface="+mn-cs"/>
              </a:rPr>
              <a:t>FirmFS</a:t>
            </a:r>
            <a:r>
              <a:rPr lang="zh-CN" altLang="en-US" sz="1200" b="0" i="0" kern="1200" dirty="0">
                <a:solidFill>
                  <a:schemeClr val="tx1"/>
                </a:solidFill>
                <a:effectLst/>
                <a:latin typeface="+mn-lt"/>
                <a:ea typeface="+mn-ea"/>
                <a:cs typeface="+mn-cs"/>
              </a:rPr>
              <a:t>从内核组件中取出指令，完成权限检查，并真正处理</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请求；</a:t>
            </a:r>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19</a:t>
            </a:fld>
            <a:endParaRPr kumimoji="1" lang="zh-CN" altLang="en-US"/>
          </a:p>
        </p:txBody>
      </p:sp>
    </p:spTree>
    <p:extLst>
      <p:ext uri="{BB962C8B-B14F-4D97-AF65-F5344CB8AC3E}">
        <p14:creationId xmlns:p14="http://schemas.microsoft.com/office/powerpoint/2010/main" val="50694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Arial" panose="020B0604020202020204" pitchFamily="34" charset="0"/>
              <a:buChar char="•"/>
            </a:pPr>
            <a:r>
              <a:rPr lang="zh-CN" altLang="en-US" dirty="0"/>
              <a:t>将指令队列以及对应的数据缓冲区放置于</a:t>
            </a:r>
            <a:r>
              <a:rPr lang="en-US" altLang="zh-CN" dirty="0"/>
              <a:t>Persistent Memory</a:t>
            </a:r>
            <a:r>
              <a:rPr lang="zh-CN" altLang="en-US" dirty="0"/>
              <a:t>中来提供比传统文件系统更强的崩溃一致性保证</a:t>
            </a:r>
            <a:endParaRPr lang="en-US" altLang="zh-CN" dirty="0"/>
          </a:p>
          <a:p>
            <a:pPr marL="342900" indent="-342900">
              <a:lnSpc>
                <a:spcPct val="150000"/>
              </a:lnSpc>
              <a:buFont typeface="Arial" panose="020B0604020202020204" pitchFamily="34" charset="0"/>
              <a:buChar char="•"/>
            </a:pPr>
            <a:r>
              <a:rPr lang="zh-CN" altLang="en-US" sz="1200" b="0" i="0" kern="1200" dirty="0">
                <a:solidFill>
                  <a:schemeClr val="tx1"/>
                </a:solidFill>
                <a:effectLst/>
                <a:latin typeface="+mn-lt"/>
                <a:ea typeface="+mn-ea"/>
                <a:cs typeface="+mn-cs"/>
              </a:rPr>
              <a:t>把硬件和软件</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调度器合并为一个</a:t>
            </a:r>
            <a:r>
              <a:rPr lang="en-US" altLang="zh-CN" sz="1200" b="0" i="0" kern="1200" dirty="0">
                <a:solidFill>
                  <a:schemeClr val="tx1"/>
                </a:solidFill>
                <a:effectLst/>
                <a:latin typeface="+mn-lt"/>
                <a:ea typeface="+mn-ea"/>
                <a:cs typeface="+mn-cs"/>
              </a:rPr>
              <a:t>Firmware</a:t>
            </a:r>
            <a:r>
              <a:rPr lang="zh-CN" altLang="en-US" sz="1200" b="0" i="0" kern="1200" dirty="0">
                <a:solidFill>
                  <a:schemeClr val="tx1"/>
                </a:solidFill>
                <a:effectLst/>
                <a:latin typeface="+mn-lt"/>
                <a:ea typeface="+mn-ea"/>
                <a:cs typeface="+mn-cs"/>
              </a:rPr>
              <a:t>上的调度器并为此设计调度策略来有效利用存储设备的计算能力。</a:t>
            </a:r>
            <a:endParaRPr lang="en-US" altLang="zh-CN" sz="1400"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20</a:t>
            </a:fld>
            <a:endParaRPr kumimoji="1" lang="zh-CN" altLang="en-US"/>
          </a:p>
        </p:txBody>
      </p:sp>
    </p:spTree>
    <p:extLst>
      <p:ext uri="{BB962C8B-B14F-4D97-AF65-F5344CB8AC3E}">
        <p14:creationId xmlns:p14="http://schemas.microsoft.com/office/powerpoint/2010/main" val="250253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将锁的粒度由</a:t>
            </a:r>
            <a:r>
              <a:rPr lang="en-US" altLang="zh-CN" sz="1200" b="0" i="0" kern="1200" dirty="0" err="1">
                <a:solidFill>
                  <a:schemeClr val="tx1"/>
                </a:solidFill>
                <a:effectLst/>
                <a:latin typeface="+mn-lt"/>
                <a:ea typeface="+mn-ea"/>
                <a:cs typeface="+mn-cs"/>
              </a:rPr>
              <a:t>inode</a:t>
            </a:r>
            <a:r>
              <a:rPr lang="zh-CN" altLang="en-US" sz="1200" b="0" i="0" kern="1200" dirty="0">
                <a:solidFill>
                  <a:schemeClr val="tx1"/>
                </a:solidFill>
                <a:effectLst/>
                <a:latin typeface="+mn-lt"/>
                <a:ea typeface="+mn-ea"/>
                <a:cs typeface="+mn-cs"/>
              </a:rPr>
              <a:t>变为</a:t>
            </a:r>
            <a:r>
              <a:rPr lang="en-US" altLang="zh-CN" sz="1200" b="0" i="0" kern="1200" dirty="0">
                <a:solidFill>
                  <a:schemeClr val="tx1"/>
                </a:solidFill>
                <a:effectLst/>
                <a:latin typeface="+mn-lt"/>
                <a:ea typeface="+mn-ea"/>
                <a:cs typeface="+mn-cs"/>
              </a:rPr>
              <a:t>FD</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File Descriptor</a:t>
            </a:r>
            <a:r>
              <a:rPr lang="zh-CN" altLang="en-US" sz="1200" b="0" i="0" kern="1200" dirty="0">
                <a:solidFill>
                  <a:schemeClr val="tx1"/>
                </a:solidFill>
                <a:effectLst/>
                <a:latin typeface="+mn-lt"/>
                <a:ea typeface="+mn-ea"/>
                <a:cs typeface="+mn-cs"/>
              </a:rPr>
              <a:t>），解决了</a:t>
            </a:r>
            <a:r>
              <a:rPr lang="en-US" altLang="zh-CN" sz="1200" b="0" i="0" kern="1200" dirty="0" err="1">
                <a:solidFill>
                  <a:schemeClr val="tx1"/>
                </a:solidFill>
                <a:effectLst/>
                <a:latin typeface="+mn-lt"/>
                <a:ea typeface="+mn-ea"/>
                <a:cs typeface="+mn-cs"/>
              </a:rPr>
              <a:t>inode</a:t>
            </a:r>
            <a:r>
              <a:rPr lang="zh-CN" altLang="en-US" sz="1200" b="0" i="0" kern="1200" dirty="0">
                <a:solidFill>
                  <a:schemeClr val="tx1"/>
                </a:solidFill>
                <a:effectLst/>
                <a:latin typeface="+mn-lt"/>
                <a:ea typeface="+mn-ea"/>
                <a:cs typeface="+mn-cs"/>
              </a:rPr>
              <a:t>级别锁带来的竞争问题，并且利用现代</a:t>
            </a:r>
            <a:r>
              <a:rPr lang="en-US" altLang="zh-CN" sz="1200" b="0" i="0" kern="1200" dirty="0" err="1">
                <a:solidFill>
                  <a:schemeClr val="tx1"/>
                </a:solidFill>
                <a:effectLst/>
                <a:latin typeface="+mn-lt"/>
                <a:ea typeface="+mn-ea"/>
                <a:cs typeface="+mn-cs"/>
              </a:rPr>
              <a:t>NVMe</a:t>
            </a:r>
            <a:r>
              <a:rPr lang="zh-CN" altLang="en-US" sz="1200" b="0" i="0" kern="1200" dirty="0">
                <a:solidFill>
                  <a:schemeClr val="tx1"/>
                </a:solidFill>
                <a:effectLst/>
                <a:latin typeface="+mn-lt"/>
                <a:ea typeface="+mn-ea"/>
                <a:cs typeface="+mn-cs"/>
              </a:rPr>
              <a:t>设备能支持数千个</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队列（</a:t>
            </a:r>
            <a:r>
              <a:rPr lang="en-US" altLang="zh-CN" sz="1200" b="0" i="0" kern="1200" dirty="0">
                <a:solidFill>
                  <a:schemeClr val="tx1"/>
                </a:solidFill>
                <a:effectLst/>
                <a:latin typeface="+mn-lt"/>
                <a:ea typeface="+mn-ea"/>
                <a:cs typeface="+mn-cs"/>
              </a:rPr>
              <a:t>I/O Queue</a:t>
            </a:r>
            <a:r>
              <a:rPr lang="zh-CN" altLang="en-US" sz="1200" b="0" i="0" kern="1200" dirty="0">
                <a:solidFill>
                  <a:schemeClr val="tx1"/>
                </a:solidFill>
                <a:effectLst/>
                <a:latin typeface="+mn-lt"/>
                <a:ea typeface="+mn-ea"/>
                <a:cs typeface="+mn-cs"/>
              </a:rPr>
              <a:t>）的特性，将每个</a:t>
            </a:r>
            <a:r>
              <a:rPr lang="en-US" altLang="zh-CN" sz="1200" b="0" i="0" kern="1200" dirty="0">
                <a:solidFill>
                  <a:schemeClr val="tx1"/>
                </a:solidFill>
                <a:effectLst/>
                <a:latin typeface="+mn-lt"/>
                <a:ea typeface="+mn-ea"/>
                <a:cs typeface="+mn-cs"/>
              </a:rPr>
              <a:t>FD</a:t>
            </a:r>
            <a:r>
              <a:rPr lang="zh-CN" altLang="en-US" sz="1200" b="0" i="0" kern="1200" dirty="0">
                <a:solidFill>
                  <a:schemeClr val="tx1"/>
                </a:solidFill>
                <a:effectLst/>
                <a:latin typeface="+mn-lt"/>
                <a:ea typeface="+mn-ea"/>
                <a:cs typeface="+mn-cs"/>
              </a:rPr>
              <a:t>对应的读写请求映射到独立的</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队列上（称为</a:t>
            </a:r>
            <a:r>
              <a:rPr lang="en-US" altLang="zh-CN" sz="1200" b="0" i="0" kern="1200" dirty="0">
                <a:solidFill>
                  <a:schemeClr val="tx1"/>
                </a:solidFill>
                <a:effectLst/>
                <a:latin typeface="+mn-lt"/>
                <a:ea typeface="+mn-ea"/>
                <a:cs typeface="+mn-cs"/>
              </a:rPr>
              <a:t>FD Queue</a:t>
            </a:r>
            <a:r>
              <a:rPr lang="zh-CN" altLang="en-US" sz="1200" b="0" i="0" kern="1200" dirty="0">
                <a:solidFill>
                  <a:schemeClr val="tx1"/>
                </a:solidFill>
                <a:effectLst/>
                <a:latin typeface="+mn-lt"/>
                <a:ea typeface="+mn-ea"/>
                <a:cs typeface="+mn-cs"/>
              </a:rPr>
              <a:t>），以充分利用硬件的并行性；</a:t>
            </a:r>
            <a:endParaRPr lang="en-US" altLang="zh-CN" sz="1200" b="0" i="0" kern="1200" dirty="0">
              <a:solidFill>
                <a:schemeClr val="tx1"/>
              </a:solidFill>
              <a:effectLst/>
              <a:latin typeface="+mn-lt"/>
              <a:ea typeface="+mn-ea"/>
              <a:cs typeface="+mn-cs"/>
            </a:endParaRPr>
          </a:p>
          <a:p>
            <a:endParaRPr lang="en-US" altLang="zh-CN"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21</a:t>
            </a:fld>
            <a:endParaRPr kumimoji="1" lang="zh-CN" altLang="en-US"/>
          </a:p>
        </p:txBody>
      </p:sp>
    </p:spTree>
    <p:extLst>
      <p:ext uri="{BB962C8B-B14F-4D97-AF65-F5344CB8AC3E}">
        <p14:creationId xmlns:p14="http://schemas.microsoft.com/office/powerpoint/2010/main" val="19856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err="1">
                <a:solidFill>
                  <a:schemeClr val="tx1"/>
                </a:solidFill>
                <a:effectLst/>
                <a:latin typeface="+mn-lt"/>
                <a:ea typeface="+mn-ea"/>
                <a:cs typeface="+mn-cs"/>
              </a:rPr>
              <a:t>CrossFS</a:t>
            </a:r>
            <a:r>
              <a:rPr lang="zh-CN" altLang="en-US" sz="1200" b="0" i="0" kern="1200" dirty="0">
                <a:solidFill>
                  <a:schemeClr val="tx1"/>
                </a:solidFill>
                <a:effectLst/>
                <a:latin typeface="+mn-lt"/>
                <a:ea typeface="+mn-ea"/>
                <a:cs typeface="+mn-cs"/>
              </a:rPr>
              <a:t>将锁的粒度由</a:t>
            </a:r>
            <a:r>
              <a:rPr lang="en-US" altLang="zh-CN" sz="1200" b="0" i="0" kern="1200" dirty="0" err="1">
                <a:solidFill>
                  <a:schemeClr val="tx1"/>
                </a:solidFill>
                <a:effectLst/>
                <a:latin typeface="+mn-lt"/>
                <a:ea typeface="+mn-ea"/>
                <a:cs typeface="+mn-cs"/>
              </a:rPr>
              <a:t>inode</a:t>
            </a:r>
            <a:r>
              <a:rPr lang="zh-CN" altLang="en-US" sz="1200" b="0" i="0" kern="1200" dirty="0">
                <a:solidFill>
                  <a:schemeClr val="tx1"/>
                </a:solidFill>
                <a:effectLst/>
                <a:latin typeface="+mn-lt"/>
                <a:ea typeface="+mn-ea"/>
                <a:cs typeface="+mn-cs"/>
              </a:rPr>
              <a:t>变为</a:t>
            </a:r>
            <a:r>
              <a:rPr lang="en-US" altLang="zh-CN" sz="1200" b="0" i="0" kern="1200" dirty="0">
                <a:solidFill>
                  <a:schemeClr val="tx1"/>
                </a:solidFill>
                <a:effectLst/>
                <a:latin typeface="+mn-lt"/>
                <a:ea typeface="+mn-ea"/>
                <a:cs typeface="+mn-cs"/>
              </a:rPr>
              <a:t>FD</a:t>
            </a:r>
            <a:r>
              <a:rPr lang="zh-CN" altLang="en-US" sz="1200" b="0" i="0" kern="1200" dirty="0">
                <a:solidFill>
                  <a:schemeClr val="tx1"/>
                </a:solidFill>
                <a:effectLst/>
                <a:latin typeface="+mn-lt"/>
                <a:ea typeface="+mn-ea"/>
                <a:cs typeface="+mn-cs"/>
              </a:rPr>
              <a:t>解决了多写者写同一文件的不同数据块时的冲突问题，但如果出现写的区域出现重叠时的冲突情况，文件系统仍然需要检测并处理，因此</a:t>
            </a:r>
            <a:r>
              <a:rPr lang="en-US" altLang="zh-CN" sz="1200" b="0" i="0" kern="1200" dirty="0" err="1">
                <a:solidFill>
                  <a:schemeClr val="tx1"/>
                </a:solidFill>
                <a:effectLst/>
                <a:latin typeface="+mn-lt"/>
                <a:ea typeface="+mn-ea"/>
                <a:cs typeface="+mn-cs"/>
              </a:rPr>
              <a:t>CrossFS</a:t>
            </a:r>
            <a:r>
              <a:rPr lang="zh-CN" altLang="en-US" sz="1200" b="0" i="0" kern="1200" dirty="0">
                <a:solidFill>
                  <a:schemeClr val="tx1"/>
                </a:solidFill>
                <a:effectLst/>
                <a:latin typeface="+mn-lt"/>
                <a:ea typeface="+mn-ea"/>
                <a:cs typeface="+mn-cs"/>
              </a:rPr>
              <a:t>为每个</a:t>
            </a:r>
            <a:r>
              <a:rPr lang="en-US" altLang="zh-CN" sz="1200" b="0" i="0" kern="1200" dirty="0" err="1">
                <a:solidFill>
                  <a:schemeClr val="tx1"/>
                </a:solidFill>
                <a:effectLst/>
                <a:latin typeface="+mn-lt"/>
                <a:ea typeface="+mn-ea"/>
                <a:cs typeface="+mn-cs"/>
              </a:rPr>
              <a:t>inode</a:t>
            </a:r>
            <a:r>
              <a:rPr lang="zh-CN" altLang="en-US" sz="1200" b="0" i="0" kern="1200" dirty="0">
                <a:solidFill>
                  <a:schemeClr val="tx1"/>
                </a:solidFill>
                <a:effectLst/>
                <a:latin typeface="+mn-lt"/>
                <a:ea typeface="+mn-ea"/>
                <a:cs typeface="+mn-cs"/>
              </a:rPr>
              <a:t>维护了一个</a:t>
            </a:r>
            <a:r>
              <a:rPr lang="en-US" altLang="zh-CN" sz="1200" b="0" i="0" kern="1200" dirty="0">
                <a:solidFill>
                  <a:schemeClr val="tx1"/>
                </a:solidFill>
                <a:effectLst/>
                <a:latin typeface="+mn-lt"/>
                <a:ea typeface="+mn-ea"/>
                <a:cs typeface="+mn-cs"/>
              </a:rPr>
              <a:t>Interval Tree</a:t>
            </a:r>
            <a:r>
              <a:rPr lang="zh-CN" altLang="en-US" sz="1200" b="0" i="0" kern="1200" dirty="0">
                <a:solidFill>
                  <a:schemeClr val="tx1"/>
                </a:solidFill>
                <a:effectLst/>
                <a:latin typeface="+mn-lt"/>
                <a:ea typeface="+mn-ea"/>
                <a:cs typeface="+mn-cs"/>
              </a:rPr>
              <a:t>，在每次写操作时会先在树中搜索要写的文件范围是否与其他写者冲突，如果有冲突，则将该写请求放置于与有冲突的写请求相同的</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队列中来保证这两个请求之间的串行性。如此一来</a:t>
            </a:r>
            <a:r>
              <a:rPr lang="en-US" altLang="zh-CN" sz="1200" b="0" i="0" kern="1200" dirty="0" err="1">
                <a:solidFill>
                  <a:schemeClr val="tx1"/>
                </a:solidFill>
                <a:effectLst/>
                <a:latin typeface="+mn-lt"/>
                <a:ea typeface="+mn-ea"/>
                <a:cs typeface="+mn-cs"/>
              </a:rPr>
              <a:t>CrossFS</a:t>
            </a:r>
            <a:r>
              <a:rPr lang="zh-CN" altLang="en-US" sz="1200" b="0" i="0" kern="1200" dirty="0">
                <a:solidFill>
                  <a:schemeClr val="tx1"/>
                </a:solidFill>
                <a:effectLst/>
                <a:latin typeface="+mn-lt"/>
                <a:ea typeface="+mn-ea"/>
                <a:cs typeface="+mn-cs"/>
              </a:rPr>
              <a:t>便将并发串行化问题转化为了一个</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队列中的排序问题。</a:t>
            </a:r>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22</a:t>
            </a:fld>
            <a:endParaRPr kumimoji="1" lang="zh-CN" altLang="en-US"/>
          </a:p>
        </p:txBody>
      </p:sp>
    </p:spTree>
    <p:extLst>
      <p:ext uri="{BB962C8B-B14F-4D97-AF65-F5344CB8AC3E}">
        <p14:creationId xmlns:p14="http://schemas.microsoft.com/office/powerpoint/2010/main" val="70942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a:t>
            </a:fld>
            <a:endParaRPr kumimoji="1" lang="zh-CN" altLang="en-US"/>
          </a:p>
        </p:txBody>
      </p:sp>
    </p:spTree>
    <p:extLst>
      <p:ext uri="{BB962C8B-B14F-4D97-AF65-F5344CB8AC3E}">
        <p14:creationId xmlns:p14="http://schemas.microsoft.com/office/powerpoint/2010/main" val="384494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与之前的三类</a:t>
            </a:r>
            <a:r>
              <a:rPr lang="en-US" altLang="zh-CN" sz="1200" b="0" i="0" kern="1200" dirty="0">
                <a:solidFill>
                  <a:schemeClr val="tx1"/>
                </a:solidFill>
                <a:effectLst/>
                <a:latin typeface="+mn-lt"/>
                <a:ea typeface="+mn-ea"/>
                <a:cs typeface="+mn-cs"/>
              </a:rPr>
              <a:t>FS</a:t>
            </a:r>
            <a:r>
              <a:rPr lang="zh-CN" altLang="en-US" sz="1200" b="0" i="0" kern="1200" dirty="0">
                <a:solidFill>
                  <a:schemeClr val="tx1"/>
                </a:solidFill>
                <a:effectLst/>
                <a:latin typeface="+mn-lt"/>
                <a:ea typeface="+mn-ea"/>
                <a:cs typeface="+mn-cs"/>
              </a:rPr>
              <a:t>相比，</a:t>
            </a:r>
            <a:r>
              <a:rPr lang="en-US" altLang="zh-CN" sz="1200" b="0" i="0" kern="1200" dirty="0" err="1">
                <a:solidFill>
                  <a:schemeClr val="tx1"/>
                </a:solidFill>
                <a:effectLst/>
                <a:latin typeface="+mn-lt"/>
                <a:ea typeface="+mn-ea"/>
                <a:cs typeface="+mn-cs"/>
              </a:rPr>
              <a:t>CrossFS</a:t>
            </a:r>
            <a:r>
              <a:rPr lang="zh-CN" altLang="en-US" sz="1200" b="0" i="0" kern="1200" dirty="0">
                <a:solidFill>
                  <a:schemeClr val="tx1"/>
                </a:solidFill>
                <a:effectLst/>
                <a:latin typeface="+mn-lt"/>
                <a:ea typeface="+mn-ea"/>
                <a:cs typeface="+mn-cs"/>
              </a:rPr>
              <a:t>支持</a:t>
            </a:r>
            <a:r>
              <a:rPr lang="en-US" altLang="zh-CN" sz="1200" b="0" i="0" kern="1200" dirty="0">
                <a:solidFill>
                  <a:schemeClr val="tx1"/>
                </a:solidFill>
                <a:effectLst/>
                <a:latin typeface="+mn-lt"/>
                <a:ea typeface="+mn-ea"/>
                <a:cs typeface="+mn-cs"/>
              </a:rPr>
              <a:t>DAX</a:t>
            </a:r>
            <a:r>
              <a:rPr lang="zh-CN" altLang="en-US" sz="1200" b="0" i="0" kern="1200" dirty="0">
                <a:solidFill>
                  <a:schemeClr val="tx1"/>
                </a:solidFill>
                <a:effectLst/>
                <a:latin typeface="+mn-lt"/>
                <a:ea typeface="+mn-ea"/>
                <a:cs typeface="+mn-cs"/>
              </a:rPr>
              <a:t>、能够同时发挥主机和存储设备的计算能力，并实现了细粒度的并发控制</a:t>
            </a:r>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23</a:t>
            </a:fld>
            <a:endParaRPr kumimoji="1" lang="zh-CN" altLang="en-US"/>
          </a:p>
        </p:txBody>
      </p:sp>
    </p:spTree>
    <p:extLst>
      <p:ext uri="{BB962C8B-B14F-4D97-AF65-F5344CB8AC3E}">
        <p14:creationId xmlns:p14="http://schemas.microsoft.com/office/powerpoint/2010/main" val="3058771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将</a:t>
            </a:r>
            <a:r>
              <a:rPr lang="en-US" altLang="zh-CN" sz="1200" b="0" i="0" u="none" strike="noStrike" kern="1200" dirty="0">
                <a:solidFill>
                  <a:schemeClr val="tx1"/>
                </a:solidFill>
                <a:effectLst/>
                <a:latin typeface="+mn-lt"/>
                <a:ea typeface="+mn-ea"/>
                <a:cs typeface="+mn-cs"/>
              </a:rPr>
              <a:t>learned index </a:t>
            </a:r>
            <a:r>
              <a:rPr lang="zh-CN" altLang="en-US" sz="1200" b="0" i="0" u="none" strike="noStrike" kern="1200" dirty="0">
                <a:solidFill>
                  <a:schemeClr val="tx1"/>
                </a:solidFill>
                <a:effectLst/>
                <a:latin typeface="+mn-lt"/>
                <a:ea typeface="+mn-ea"/>
                <a:cs typeface="+mn-cs"/>
              </a:rPr>
              <a:t>来加速</a:t>
            </a:r>
            <a:r>
              <a:rPr lang="en-US" altLang="zh-CN" sz="1200" b="0" i="0" u="none" strike="noStrike" kern="1200" dirty="0" err="1">
                <a:solidFill>
                  <a:schemeClr val="tx1"/>
                </a:solidFill>
                <a:effectLst/>
                <a:latin typeface="+mn-lt"/>
                <a:ea typeface="+mn-ea"/>
                <a:cs typeface="+mn-cs"/>
              </a:rPr>
              <a:t>Sstable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index</a:t>
            </a:r>
            <a:r>
              <a:rPr lang="zh-CN" altLang="en-US" sz="1200" b="0" i="0" u="none" strike="noStrike" kern="1200" dirty="0">
                <a:solidFill>
                  <a:schemeClr val="tx1"/>
                </a:solidFill>
                <a:effectLst/>
                <a:latin typeface="+mn-lt"/>
                <a:ea typeface="+mn-ea"/>
                <a:cs typeface="+mn-cs"/>
              </a:rPr>
              <a:t>查找过程，通过模型来直接定位</a:t>
            </a:r>
            <a:r>
              <a:rPr lang="en-US" altLang="zh-CN" sz="1200" b="0" i="0" u="none" strike="noStrike" kern="1200" dirty="0">
                <a:solidFill>
                  <a:schemeClr val="tx1"/>
                </a:solidFill>
                <a:effectLst/>
                <a:latin typeface="+mn-lt"/>
                <a:ea typeface="+mn-ea"/>
                <a:cs typeface="+mn-cs"/>
              </a:rPr>
              <a:t>value</a:t>
            </a:r>
            <a:r>
              <a:rPr lang="zh-CN" altLang="en-US" sz="1200" b="0" i="0" u="none" strike="noStrike" kern="1200" dirty="0">
                <a:solidFill>
                  <a:schemeClr val="tx1"/>
                </a:solidFill>
                <a:effectLst/>
                <a:latin typeface="+mn-lt"/>
                <a:ea typeface="+mn-ea"/>
                <a:cs typeface="+mn-cs"/>
              </a:rPr>
              <a:t>，当然要保证索引的空间和速度</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24</a:t>
            </a:fld>
            <a:endParaRPr kumimoji="1" lang="zh-CN" altLang="en-US"/>
          </a:p>
        </p:txBody>
      </p:sp>
    </p:spTree>
    <p:extLst>
      <p:ext uri="{BB962C8B-B14F-4D97-AF65-F5344CB8AC3E}">
        <p14:creationId xmlns:p14="http://schemas.microsoft.com/office/powerpoint/2010/main" val="1667436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25</a:t>
            </a:fld>
            <a:endParaRPr kumimoji="1" lang="zh-CN" altLang="en-US"/>
          </a:p>
        </p:txBody>
      </p:sp>
    </p:spTree>
    <p:extLst>
      <p:ext uri="{BB962C8B-B14F-4D97-AF65-F5344CB8AC3E}">
        <p14:creationId xmlns:p14="http://schemas.microsoft.com/office/powerpoint/2010/main" val="3739159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26</a:t>
            </a:fld>
            <a:endParaRPr kumimoji="1" lang="zh-CN" altLang="en-US"/>
          </a:p>
        </p:txBody>
      </p:sp>
    </p:spTree>
    <p:extLst>
      <p:ext uri="{BB962C8B-B14F-4D97-AF65-F5344CB8AC3E}">
        <p14:creationId xmlns:p14="http://schemas.microsoft.com/office/powerpoint/2010/main" val="3991008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当数据集或数据集的一部分缓存在内存中时，数据访问成本很低，因此索引成本变得很高</a:t>
            </a:r>
          </a:p>
          <a:p>
            <a:r>
              <a:rPr lang="zh-CN" altLang="en-US" sz="1200" b="0" i="0" u="none" strike="noStrike" kern="1200" dirty="0">
                <a:solidFill>
                  <a:schemeClr val="tx1"/>
                </a:solidFill>
                <a:effectLst/>
                <a:latin typeface="+mn-lt"/>
                <a:ea typeface="+mn-ea"/>
                <a:cs typeface="+mn-cs"/>
              </a:rPr>
              <a:t>随着设备速度的提高，查找延迟会减少，但用于索引的时间会增加。比如</a:t>
            </a:r>
            <a:r>
              <a:rPr lang="en-US" altLang="zh-CN" sz="1200" b="0" i="0" u="none" strike="noStrike" kern="1200" dirty="0">
                <a:solidFill>
                  <a:schemeClr val="tx1"/>
                </a:solidFill>
                <a:effectLst/>
                <a:latin typeface="+mn-lt"/>
                <a:ea typeface="+mn-ea"/>
                <a:cs typeface="+mn-cs"/>
              </a:rPr>
              <a:t>SATA</a:t>
            </a:r>
            <a:r>
              <a:rPr lang="zh-CN" altLang="en-US" sz="1200" b="0" i="0" u="none" strike="noStrike" kern="1200" dirty="0">
                <a:solidFill>
                  <a:schemeClr val="tx1"/>
                </a:solidFill>
                <a:effectLst/>
                <a:latin typeface="+mn-lt"/>
                <a:ea typeface="+mn-ea"/>
                <a:cs typeface="+mn-cs"/>
              </a:rPr>
              <a:t>固态硬盘，索引大约占总时间的</a:t>
            </a:r>
            <a:r>
              <a:rPr lang="en-US" altLang="zh-CN" sz="1200" b="0" i="0" u="none" strike="noStrike" kern="1200" dirty="0">
                <a:solidFill>
                  <a:schemeClr val="tx1"/>
                </a:solidFill>
                <a:effectLst/>
                <a:latin typeface="+mn-lt"/>
                <a:ea typeface="+mn-ea"/>
                <a:cs typeface="+mn-cs"/>
              </a:rPr>
              <a:t>17%</a:t>
            </a:r>
            <a:r>
              <a:rPr lang="zh-CN" altLang="en-US" sz="1200" b="0" i="0" u="none" strike="noStrike" kern="1200" dirty="0">
                <a:solidFill>
                  <a:schemeClr val="tx1"/>
                </a:solidFill>
                <a:effectLst/>
                <a:latin typeface="+mn-lt"/>
                <a:ea typeface="+mn-ea"/>
                <a:cs typeface="+mn-cs"/>
              </a:rPr>
              <a:t>；相比之下，使用</a:t>
            </a:r>
            <a:r>
              <a:rPr lang="en-US" altLang="zh-CN" sz="1200" b="0" i="0" u="none" strike="noStrike" kern="1200" dirty="0">
                <a:solidFill>
                  <a:schemeClr val="tx1"/>
                </a:solidFill>
                <a:effectLst/>
                <a:latin typeface="+mn-lt"/>
                <a:ea typeface="+mn-ea"/>
                <a:cs typeface="+mn-cs"/>
              </a:rPr>
              <a:t>Optane</a:t>
            </a:r>
            <a:r>
              <a:rPr lang="zh-CN" altLang="en-US" sz="1200" b="0" i="0" u="none" strike="noStrike" kern="1200" dirty="0">
                <a:solidFill>
                  <a:schemeClr val="tx1"/>
                </a:solidFill>
                <a:effectLst/>
                <a:latin typeface="+mn-lt"/>
                <a:ea typeface="+mn-ea"/>
                <a:cs typeface="+mn-cs"/>
              </a:rPr>
              <a:t>固态硬盘，索引需要</a:t>
            </a:r>
            <a:r>
              <a:rPr lang="en-US" altLang="zh-CN" sz="1200" b="0" i="0" u="none" strike="noStrike" kern="1200" dirty="0">
                <a:solidFill>
                  <a:schemeClr val="tx1"/>
                </a:solidFill>
                <a:effectLst/>
                <a:latin typeface="+mn-lt"/>
                <a:ea typeface="+mn-ea"/>
                <a:cs typeface="+mn-cs"/>
              </a:rPr>
              <a:t>44%</a:t>
            </a:r>
            <a:r>
              <a:rPr lang="zh-CN" altLang="en-US" sz="1200" b="0" i="0" u="none" strike="noStrike" kern="1200" dirty="0">
                <a:solidFill>
                  <a:schemeClr val="tx1"/>
                </a:solidFill>
                <a:effectLst/>
                <a:latin typeface="+mn-lt"/>
                <a:ea typeface="+mn-ea"/>
                <a:cs typeface="+mn-cs"/>
              </a:rPr>
              <a:t>，因此使用学习索引对其进行优化可以潜在地提高</a:t>
            </a:r>
            <a:r>
              <a:rPr lang="en-US" altLang="zh-CN" sz="1200" b="0" i="0" u="none" strike="noStrike" kern="1200" dirty="0">
                <a:solidFill>
                  <a:schemeClr val="tx1"/>
                </a:solidFill>
                <a:effectLst/>
                <a:latin typeface="+mn-lt"/>
                <a:ea typeface="+mn-ea"/>
                <a:cs typeface="+mn-cs"/>
              </a:rPr>
              <a:t>1.8</a:t>
            </a:r>
            <a:r>
              <a:rPr lang="zh-CN" altLang="en-US" sz="1200" b="0" i="0" u="none" strike="noStrike" kern="1200" dirty="0">
                <a:solidFill>
                  <a:schemeClr val="tx1"/>
                </a:solidFill>
                <a:effectLst/>
                <a:latin typeface="+mn-lt"/>
                <a:ea typeface="+mn-ea"/>
                <a:cs typeface="+mn-cs"/>
              </a:rPr>
              <a:t>倍的性能</a:t>
            </a:r>
          </a:p>
          <a:p>
            <a:r>
              <a:rPr lang="zh-CN" altLang="en-US" sz="1200" b="0" i="0" u="none" strike="noStrike" kern="1200" dirty="0">
                <a:solidFill>
                  <a:schemeClr val="tx1"/>
                </a:solidFill>
                <a:effectLst/>
                <a:latin typeface="+mn-lt"/>
                <a:ea typeface="+mn-ea"/>
                <a:cs typeface="+mn-cs"/>
              </a:rPr>
              <a:t>随着存储性能的快速提高和</a:t>
            </a:r>
            <a:r>
              <a:rPr lang="en-US" altLang="zh-CN" sz="1200" b="0" i="0" u="none" strike="noStrike" kern="1200" dirty="0">
                <a:solidFill>
                  <a:schemeClr val="tx1"/>
                </a:solidFill>
                <a:effectLst/>
                <a:latin typeface="+mn-lt"/>
                <a:ea typeface="+mn-ea"/>
                <a:cs typeface="+mn-cs"/>
              </a:rPr>
              <a:t>3D </a:t>
            </a:r>
            <a:r>
              <a:rPr lang="en-US" altLang="zh-CN" sz="1200" b="0" i="0" u="none" strike="noStrike" kern="1200" dirty="0" err="1">
                <a:solidFill>
                  <a:schemeClr val="tx1"/>
                </a:solidFill>
                <a:effectLst/>
                <a:latin typeface="+mn-lt"/>
                <a:ea typeface="+mn-ea"/>
                <a:cs typeface="+mn-cs"/>
              </a:rPr>
              <a:t>Xpoint</a:t>
            </a:r>
            <a:r>
              <a:rPr lang="zh-CN" altLang="en-US" sz="1200" b="0" i="0" u="none" strike="noStrike" kern="1200" dirty="0">
                <a:solidFill>
                  <a:schemeClr val="tx1"/>
                </a:solidFill>
                <a:effectLst/>
                <a:latin typeface="+mn-lt"/>
                <a:ea typeface="+mn-ea"/>
                <a:cs typeface="+mn-cs"/>
              </a:rPr>
              <a:t>内存等新兴技术提供非常低的访问延迟，索引成本将占主导地位，因此学习索引将带来越来越多的好处</a:t>
            </a:r>
          </a:p>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27</a:t>
            </a:fld>
            <a:endParaRPr kumimoji="1" lang="zh-CN" altLang="en-US"/>
          </a:p>
        </p:txBody>
      </p:sp>
    </p:spTree>
    <p:extLst>
      <p:ext uri="{BB962C8B-B14F-4D97-AF65-F5344CB8AC3E}">
        <p14:creationId xmlns:p14="http://schemas.microsoft.com/office/powerpoint/2010/main" val="1163936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虽然较低</a:t>
            </a:r>
            <a:r>
              <a:rPr lang="en-US" altLang="zh-CN" sz="1200" b="0" i="0" u="none" strike="noStrike" kern="1200" dirty="0">
                <a:solidFill>
                  <a:schemeClr val="tx1"/>
                </a:solidFill>
                <a:effectLst/>
                <a:latin typeface="+mn-lt"/>
                <a:ea typeface="+mn-ea"/>
                <a:cs typeface="+mn-cs"/>
              </a:rPr>
              <a:t>level</a:t>
            </a:r>
            <a:r>
              <a:rPr lang="zh-CN" altLang="en-US" sz="1200" b="0" i="0" u="none" strike="noStrike" kern="1200" dirty="0">
                <a:solidFill>
                  <a:schemeClr val="tx1"/>
                </a:solidFill>
                <a:effectLst/>
                <a:latin typeface="+mn-lt"/>
                <a:ea typeface="+mn-ea"/>
                <a:cs typeface="+mn-cs"/>
              </a:rPr>
              <a:t>的文件寿命更长，可以进行多次查找，但较高级别的文件仍然可以进行多次负面查找</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28</a:t>
            </a:fld>
            <a:endParaRPr kumimoji="1" lang="zh-CN" altLang="en-US"/>
          </a:p>
        </p:txBody>
      </p:sp>
    </p:spTree>
    <p:extLst>
      <p:ext uri="{BB962C8B-B14F-4D97-AF65-F5344CB8AC3E}">
        <p14:creationId xmlns:p14="http://schemas.microsoft.com/office/powerpoint/2010/main" val="359036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29</a:t>
            </a:fld>
            <a:endParaRPr kumimoji="1" lang="zh-CN" altLang="en-US"/>
          </a:p>
        </p:txBody>
      </p:sp>
    </p:spTree>
    <p:extLst>
      <p:ext uri="{BB962C8B-B14F-4D97-AF65-F5344CB8AC3E}">
        <p14:creationId xmlns:p14="http://schemas.microsoft.com/office/powerpoint/2010/main" val="2990513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印度尼西亚私立大学 唐格朗大学</a:t>
            </a:r>
            <a:endParaRPr lang="en-US" altLang="zh-CN" sz="1200" b="0" i="0" kern="1200" dirty="0">
              <a:solidFill>
                <a:schemeClr val="tx1"/>
              </a:solidFill>
              <a:effectLst/>
              <a:latin typeface="+mn-lt"/>
              <a:ea typeface="+mn-ea"/>
              <a:cs typeface="+mn-cs"/>
            </a:endParaRPr>
          </a:p>
          <a:p>
            <a:r>
              <a:rPr kumimoji="1" lang="zh-CN" altLang="en-US" sz="1200" b="0" i="0" kern="1200" dirty="0">
                <a:solidFill>
                  <a:schemeClr val="tx1"/>
                </a:solidFill>
                <a:effectLst/>
                <a:latin typeface="+mn-lt"/>
                <a:ea typeface="+mn-ea"/>
                <a:cs typeface="+mn-cs"/>
              </a:rPr>
              <a:t>朴实无华</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31</a:t>
            </a:fld>
            <a:endParaRPr kumimoji="1" lang="zh-CN" altLang="en-US"/>
          </a:p>
        </p:txBody>
      </p:sp>
    </p:spTree>
    <p:extLst>
      <p:ext uri="{BB962C8B-B14F-4D97-AF65-F5344CB8AC3E}">
        <p14:creationId xmlns:p14="http://schemas.microsoft.com/office/powerpoint/2010/main" val="704700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SSD</a:t>
            </a:r>
            <a:r>
              <a:rPr lang="zh-CN" altLang="en-US" sz="1200" b="0" i="0" kern="1200" dirty="0">
                <a:solidFill>
                  <a:schemeClr val="tx1"/>
                </a:solidFill>
                <a:effectLst/>
                <a:latin typeface="+mn-lt"/>
                <a:ea typeface="+mn-ea"/>
                <a:cs typeface="+mn-cs"/>
              </a:rPr>
              <a:t>由于内部存在垃圾回收（</a:t>
            </a:r>
            <a:r>
              <a:rPr lang="en-US" altLang="zh-CN" sz="1200" b="0" i="0" kern="1200" dirty="0">
                <a:solidFill>
                  <a:schemeClr val="tx1"/>
                </a:solidFill>
                <a:effectLst/>
                <a:latin typeface="+mn-lt"/>
                <a:ea typeface="+mn-ea"/>
                <a:cs typeface="+mn-cs"/>
              </a:rPr>
              <a:t>GC</a:t>
            </a:r>
            <a:r>
              <a:rPr lang="zh-CN" altLang="en-US" sz="1200" b="0" i="0" kern="1200" dirty="0">
                <a:solidFill>
                  <a:schemeClr val="tx1"/>
                </a:solidFill>
                <a:effectLst/>
                <a:latin typeface="+mn-lt"/>
                <a:ea typeface="+mn-ea"/>
                <a:cs typeface="+mn-cs"/>
              </a:rPr>
              <a:t>）、写缓存刷新（</a:t>
            </a:r>
            <a:r>
              <a:rPr lang="en-US" altLang="zh-CN" sz="1200" b="0" i="0" kern="1200" dirty="0">
                <a:solidFill>
                  <a:schemeClr val="tx1"/>
                </a:solidFill>
                <a:effectLst/>
                <a:latin typeface="+mn-lt"/>
                <a:ea typeface="+mn-ea"/>
                <a:cs typeface="+mn-cs"/>
              </a:rPr>
              <a:t>buffer flushing</a:t>
            </a:r>
            <a:r>
              <a:rPr lang="zh-CN" altLang="en-US" sz="1200" b="0" i="0" kern="1200" dirty="0">
                <a:solidFill>
                  <a:schemeClr val="tx1"/>
                </a:solidFill>
                <a:effectLst/>
                <a:latin typeface="+mn-lt"/>
                <a:ea typeface="+mn-ea"/>
                <a:cs typeface="+mn-cs"/>
              </a:rPr>
              <a:t>）和损耗均衡（</a:t>
            </a:r>
            <a:r>
              <a:rPr lang="en-US" altLang="zh-CN" sz="1200" b="0" i="0" kern="1200" dirty="0">
                <a:solidFill>
                  <a:schemeClr val="tx1"/>
                </a:solidFill>
                <a:effectLst/>
                <a:latin typeface="+mn-lt"/>
                <a:ea typeface="+mn-ea"/>
                <a:cs typeface="+mn-cs"/>
              </a:rPr>
              <a:t>wear leveling</a:t>
            </a:r>
            <a:r>
              <a:rPr lang="zh-CN" altLang="en-US" sz="1200" b="0" i="0" kern="1200" dirty="0">
                <a:solidFill>
                  <a:schemeClr val="tx1"/>
                </a:solidFill>
                <a:effectLst/>
                <a:latin typeface="+mn-lt"/>
                <a:ea typeface="+mn-ea"/>
                <a:cs typeface="+mn-cs"/>
              </a:rPr>
              <a:t>）等任务，</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的延迟不可预测，</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如图所示，对含有相同副本的不同</a:t>
            </a:r>
            <a:r>
              <a:rPr lang="en-US" altLang="zh-CN" sz="1200" b="0" i="0" kern="1200" dirty="0">
                <a:solidFill>
                  <a:schemeClr val="tx1"/>
                </a:solidFill>
                <a:effectLst/>
                <a:latin typeface="+mn-lt"/>
                <a:ea typeface="+mn-ea"/>
                <a:cs typeface="+mn-cs"/>
              </a:rPr>
              <a:t>SSD</a:t>
            </a:r>
            <a:r>
              <a:rPr lang="zh-CN" altLang="en-US" sz="1200" b="0" i="0" kern="1200" dirty="0">
                <a:solidFill>
                  <a:schemeClr val="tx1"/>
                </a:solidFill>
                <a:effectLst/>
                <a:latin typeface="+mn-lt"/>
                <a:ea typeface="+mn-ea"/>
                <a:cs typeface="+mn-cs"/>
              </a:rPr>
              <a:t>发起同样的</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，访问延迟可能会不同。</a:t>
            </a:r>
            <a:endParaRPr lang="en-US" altLang="zh-CN" sz="1200" b="0" i="0" kern="1200" dirty="0">
              <a:solidFill>
                <a:schemeClr val="tx1"/>
              </a:solidFill>
              <a:effectLst/>
              <a:latin typeface="+mn-lt"/>
              <a:ea typeface="+mn-ea"/>
              <a:cs typeface="+mn-cs"/>
            </a:endParaRPr>
          </a:p>
          <a:p>
            <a:endParaRPr kumimoji="1"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LinnOS</a:t>
            </a:r>
            <a:r>
              <a:rPr lang="zh-CN" altLang="en-US" dirty="0"/>
              <a:t>是一个利用轻量级神经网络来推测</a:t>
            </a:r>
            <a:r>
              <a:rPr lang="en-US" altLang="zh-CN" dirty="0"/>
              <a:t>SSD</a:t>
            </a:r>
            <a:r>
              <a:rPr lang="zh-CN" altLang="en-US" dirty="0"/>
              <a:t>性能的操作系统，以非常细（每个</a:t>
            </a:r>
            <a:r>
              <a:rPr lang="en-US" altLang="zh-CN" dirty="0"/>
              <a:t>I/O</a:t>
            </a:r>
            <a:r>
              <a:rPr lang="zh-CN" altLang="en-US" dirty="0"/>
              <a:t>）的粒度，帮助并行存储应用实现</a:t>
            </a:r>
            <a:r>
              <a:rPr lang="en-US" altLang="zh-CN" dirty="0"/>
              <a:t>I/O</a:t>
            </a:r>
            <a:r>
              <a:rPr lang="zh-CN" altLang="en-US" dirty="0"/>
              <a:t>性能的可预测性</a:t>
            </a:r>
          </a:p>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32</a:t>
            </a:fld>
            <a:endParaRPr kumimoji="1" lang="zh-CN" altLang="en-US"/>
          </a:p>
        </p:txBody>
      </p:sp>
    </p:spTree>
    <p:extLst>
      <p:ext uri="{BB962C8B-B14F-4D97-AF65-F5344CB8AC3E}">
        <p14:creationId xmlns:p14="http://schemas.microsoft.com/office/powerpoint/2010/main" val="4105498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33</a:t>
            </a:fld>
            <a:endParaRPr kumimoji="1" lang="zh-CN" altLang="en-US"/>
          </a:p>
        </p:txBody>
      </p:sp>
    </p:spTree>
    <p:extLst>
      <p:ext uri="{BB962C8B-B14F-4D97-AF65-F5344CB8AC3E}">
        <p14:creationId xmlns:p14="http://schemas.microsoft.com/office/powerpoint/2010/main" val="113423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是将传统的</a:t>
            </a:r>
            <a:r>
              <a:rPr lang="en-US" altLang="zh-CN" sz="1200" b="0" i="0" u="none" strike="noStrike" kern="1200" dirty="0">
                <a:solidFill>
                  <a:schemeClr val="tx1"/>
                </a:solidFill>
                <a:effectLst/>
                <a:latin typeface="+mn-lt"/>
                <a:ea typeface="+mn-ea"/>
                <a:cs typeface="+mn-cs"/>
              </a:rPr>
              <a:t>KV</a:t>
            </a:r>
            <a:r>
              <a:rPr lang="zh-CN" altLang="en-US" sz="1200" b="0" i="0" u="none" strike="noStrike" kern="1200" dirty="0">
                <a:solidFill>
                  <a:schemeClr val="tx1"/>
                </a:solidFill>
                <a:effectLst/>
                <a:latin typeface="+mn-lt"/>
                <a:ea typeface="+mn-ea"/>
                <a:cs typeface="+mn-cs"/>
              </a:rPr>
              <a:t>存储系统 使用</a:t>
            </a:r>
            <a:r>
              <a:rPr lang="en-US" altLang="zh-CN" sz="1200" b="0" i="0" u="none" strike="noStrike" kern="1200" dirty="0">
                <a:solidFill>
                  <a:schemeClr val="tx1"/>
                </a:solidFill>
                <a:effectLst/>
                <a:latin typeface="+mn-lt"/>
                <a:ea typeface="+mn-ea"/>
                <a:cs typeface="+mn-cs"/>
              </a:rPr>
              <a:t>RDMA</a:t>
            </a:r>
            <a:r>
              <a:rPr lang="zh-CN" altLang="en-US" sz="1200" b="0" i="0" u="none" strike="noStrike" kern="1200" dirty="0">
                <a:solidFill>
                  <a:schemeClr val="tx1"/>
                </a:solidFill>
                <a:effectLst/>
                <a:latin typeface="+mn-lt"/>
                <a:ea typeface="+mn-ea"/>
                <a:cs typeface="+mn-cs"/>
              </a:rPr>
              <a:t>原语重新实现通信层</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例如，</a:t>
            </a:r>
            <a:r>
              <a:rPr lang="en-US" altLang="zh-CN" sz="1200" b="0" i="0" u="none" strike="noStrike" kern="1200" dirty="0">
                <a:solidFill>
                  <a:schemeClr val="tx1"/>
                </a:solidFill>
                <a:effectLst/>
                <a:latin typeface="+mn-lt"/>
                <a:ea typeface="+mn-ea"/>
                <a:cs typeface="+mn-cs"/>
              </a:rPr>
              <a:t>RPC)</a:t>
            </a:r>
            <a:r>
              <a:rPr lang="zh-CN" altLang="en-US" sz="1200" b="0" i="0" u="none" strike="noStrike" kern="1200" dirty="0">
                <a:solidFill>
                  <a:schemeClr val="tx1"/>
                </a:solidFill>
                <a:effectLst/>
                <a:latin typeface="+mn-lt"/>
                <a:ea typeface="+mn-ea"/>
                <a:cs typeface="+mn-cs"/>
              </a:rPr>
              <a:t> 。</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a:t>
            </a:fld>
            <a:endParaRPr kumimoji="1" lang="zh-CN" altLang="en-US"/>
          </a:p>
        </p:txBody>
      </p:sp>
    </p:spTree>
    <p:extLst>
      <p:ext uri="{BB962C8B-B14F-4D97-AF65-F5344CB8AC3E}">
        <p14:creationId xmlns:p14="http://schemas.microsoft.com/office/powerpoint/2010/main" val="1126331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当应用程序要通过系统调用发起一次</a:t>
            </a:r>
            <a:r>
              <a:rPr lang="en-US" altLang="zh-CN" dirty="0"/>
              <a:t>I/O</a:t>
            </a:r>
            <a:r>
              <a:rPr lang="zh-CN" altLang="en-US" dirty="0"/>
              <a:t>时，它可以通过添加一个</a:t>
            </a:r>
            <a:r>
              <a:rPr lang="en-US" altLang="zh-CN" dirty="0"/>
              <a:t>flag</a:t>
            </a:r>
            <a:r>
              <a:rPr lang="zh-CN" altLang="en-US" dirty="0"/>
              <a:t>来告诉</a:t>
            </a:r>
            <a:r>
              <a:rPr lang="en-US" altLang="zh-CN" dirty="0" err="1"/>
              <a:t>LinnOS</a:t>
            </a:r>
            <a:r>
              <a:rPr lang="zh-CN" altLang="en-US" dirty="0"/>
              <a:t>该</a:t>
            </a:r>
            <a:r>
              <a:rPr lang="en-US" altLang="zh-CN" dirty="0"/>
              <a:t>I/O</a:t>
            </a:r>
            <a:r>
              <a:rPr lang="zh-CN" altLang="en-US" dirty="0"/>
              <a:t>是</a:t>
            </a:r>
            <a:r>
              <a:rPr lang="en-US" altLang="zh-CN" dirty="0"/>
              <a:t>latency-critical</a:t>
            </a:r>
            <a:r>
              <a:rPr lang="zh-CN" altLang="en-US" dirty="0"/>
              <a:t> 克瑞特口</a:t>
            </a:r>
            <a:endParaRPr lang="en-US" altLang="zh-CN" dirty="0"/>
          </a:p>
          <a:p>
            <a:r>
              <a:rPr lang="en-US" altLang="zh-CN" sz="1200" b="0" i="0" kern="1200" dirty="0" err="1">
                <a:solidFill>
                  <a:schemeClr val="tx1"/>
                </a:solidFill>
                <a:effectLst/>
                <a:latin typeface="+mn-lt"/>
                <a:ea typeface="+mn-ea"/>
                <a:cs typeface="+mn-cs"/>
              </a:rPr>
              <a:t>LinnOS</a:t>
            </a:r>
            <a:r>
              <a:rPr lang="zh-CN" altLang="en-US" sz="1200" b="0" i="0" kern="1200" dirty="0">
                <a:solidFill>
                  <a:schemeClr val="tx1"/>
                </a:solidFill>
                <a:effectLst/>
                <a:latin typeface="+mn-lt"/>
                <a:ea typeface="+mn-ea"/>
                <a:cs typeface="+mn-cs"/>
              </a:rPr>
              <a:t>将该</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信息输入到神经网络模型中，得到对该</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执行速度的推测：“快”或者“慢”</a:t>
            </a:r>
          </a:p>
          <a:p>
            <a:r>
              <a:rPr lang="zh-CN" altLang="en-US" sz="1200" b="0" i="0" kern="1200" dirty="0">
                <a:solidFill>
                  <a:schemeClr val="tx1"/>
                </a:solidFill>
                <a:effectLst/>
                <a:latin typeface="+mn-lt"/>
                <a:ea typeface="+mn-ea"/>
                <a:cs typeface="+mn-cs"/>
              </a:rPr>
              <a:t>如果输出为“快”，则将该</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提交到设备上</a:t>
            </a:r>
          </a:p>
          <a:p>
            <a:r>
              <a:rPr lang="zh-CN" altLang="en-US" sz="1200" b="0" i="0" kern="1200" dirty="0">
                <a:solidFill>
                  <a:schemeClr val="tx1"/>
                </a:solidFill>
                <a:effectLst/>
                <a:latin typeface="+mn-lt"/>
                <a:ea typeface="+mn-ea"/>
                <a:cs typeface="+mn-cs"/>
              </a:rPr>
              <a:t>如果输出为“慢”，则撤销该</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请求（不进入设备队列），并返回一个“慢”的</a:t>
            </a:r>
            <a:r>
              <a:rPr lang="en-US" altLang="zh-CN" sz="1200" b="0" i="0" kern="1200" dirty="0">
                <a:solidFill>
                  <a:schemeClr val="tx1"/>
                </a:solidFill>
                <a:effectLst/>
                <a:latin typeface="+mn-lt"/>
                <a:ea typeface="+mn-ea"/>
                <a:cs typeface="+mn-cs"/>
              </a:rPr>
              <a:t>error code</a:t>
            </a:r>
          </a:p>
          <a:p>
            <a:r>
              <a:rPr lang="zh-CN" altLang="en-US" sz="1200" b="0" i="0" kern="1200" dirty="0">
                <a:solidFill>
                  <a:schemeClr val="tx1"/>
                </a:solidFill>
                <a:effectLst/>
                <a:latin typeface="+mn-lt"/>
                <a:ea typeface="+mn-ea"/>
                <a:cs typeface="+mn-cs"/>
              </a:rPr>
              <a:t>收到该</a:t>
            </a:r>
            <a:r>
              <a:rPr lang="en-US" altLang="zh-CN" sz="1200" b="0" i="0" kern="1200" dirty="0">
                <a:solidFill>
                  <a:schemeClr val="tx1"/>
                </a:solidFill>
                <a:effectLst/>
                <a:latin typeface="+mn-lt"/>
                <a:ea typeface="+mn-ea"/>
                <a:cs typeface="+mn-cs"/>
              </a:rPr>
              <a:t>error code</a:t>
            </a:r>
            <a:r>
              <a:rPr lang="zh-CN" altLang="en-US" sz="1200" b="0" i="0" kern="1200" dirty="0">
                <a:solidFill>
                  <a:schemeClr val="tx1"/>
                </a:solidFill>
                <a:effectLst/>
                <a:latin typeface="+mn-lt"/>
                <a:ea typeface="+mn-ea"/>
                <a:cs typeface="+mn-cs"/>
              </a:rPr>
              <a:t>后，应用程序选择位于另一块设备上的副本进行</a:t>
            </a:r>
            <a:r>
              <a:rPr lang="en-US" altLang="zh-CN" sz="1200" b="0" i="0" kern="1200" dirty="0">
                <a:solidFill>
                  <a:schemeClr val="tx1"/>
                </a:solidFill>
                <a:effectLst/>
                <a:latin typeface="+mn-lt"/>
                <a:ea typeface="+mn-ea"/>
                <a:cs typeface="+mn-cs"/>
              </a:rPr>
              <a:t>I/O</a:t>
            </a:r>
          </a:p>
          <a:p>
            <a:r>
              <a:rPr lang="zh-CN" altLang="en-US" sz="1200" b="0" i="0" kern="1200" dirty="0">
                <a:solidFill>
                  <a:schemeClr val="tx1"/>
                </a:solidFill>
                <a:effectLst/>
                <a:latin typeface="+mn-lt"/>
                <a:ea typeface="+mn-ea"/>
                <a:cs typeface="+mn-cs"/>
              </a:rPr>
              <a:t>在最坏情况下，若前面的</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都失败了，应用程序在向最后一个副本发起</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请求时，不设置</a:t>
            </a:r>
            <a:r>
              <a:rPr lang="en-US" altLang="zh-CN" sz="1200" b="0" i="0" kern="1200" dirty="0">
                <a:solidFill>
                  <a:schemeClr val="tx1"/>
                </a:solidFill>
                <a:effectLst/>
                <a:latin typeface="+mn-lt"/>
                <a:ea typeface="+mn-ea"/>
                <a:cs typeface="+mn-cs"/>
              </a:rPr>
              <a:t>latency-critical</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flag</a:t>
            </a:r>
            <a:r>
              <a:rPr lang="zh-CN" altLang="en-US" sz="1200" b="0" i="0" kern="1200" dirty="0">
                <a:solidFill>
                  <a:schemeClr val="tx1"/>
                </a:solidFill>
                <a:effectLst/>
                <a:latin typeface="+mn-lt"/>
                <a:ea typeface="+mn-ea"/>
                <a:cs typeface="+mn-cs"/>
              </a:rPr>
              <a:t>，这样该</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一定会被完成</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600" dirty="0"/>
          </a:p>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34</a:t>
            </a:fld>
            <a:endParaRPr kumimoji="1" lang="zh-CN" altLang="en-US"/>
          </a:p>
        </p:txBody>
      </p:sp>
    </p:spTree>
    <p:extLst>
      <p:ext uri="{BB962C8B-B14F-4D97-AF65-F5344CB8AC3E}">
        <p14:creationId xmlns:p14="http://schemas.microsoft.com/office/powerpoint/2010/main" val="1681437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如果选择的延迟太高，则带来的收益有限（如图（</a:t>
            </a:r>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）中的蓝色区域所示），但选择额的延迟过低则会带来许多不必要的开销（如图（</a:t>
            </a:r>
            <a:r>
              <a:rPr lang="en-US" altLang="zh-CN" sz="1200" b="0" i="0" kern="1200" dirty="0">
                <a:solidFill>
                  <a:schemeClr val="tx1"/>
                </a:solidFill>
                <a:effectLst/>
                <a:latin typeface="+mn-lt"/>
                <a:ea typeface="+mn-ea"/>
                <a:cs typeface="+mn-cs"/>
              </a:rPr>
              <a:t>c</a:t>
            </a:r>
            <a:r>
              <a:rPr lang="zh-CN" altLang="en-US" sz="1200" b="0" i="0" kern="1200" dirty="0">
                <a:solidFill>
                  <a:schemeClr val="tx1"/>
                </a:solidFill>
                <a:effectLst/>
                <a:latin typeface="+mn-lt"/>
                <a:ea typeface="+mn-ea"/>
                <a:cs typeface="+mn-cs"/>
              </a:rPr>
              <a:t>）中的红色区域所示）。最合适的点应该如图（</a:t>
            </a:r>
            <a:r>
              <a:rPr lang="en-US" altLang="zh-CN" sz="1200" b="0" i="0" kern="1200" dirty="0">
                <a:solidFill>
                  <a:schemeClr val="tx1"/>
                </a:solidFill>
                <a:effectLst/>
                <a:latin typeface="+mn-lt"/>
                <a:ea typeface="+mn-ea"/>
                <a:cs typeface="+mn-cs"/>
              </a:rPr>
              <a:t>d</a:t>
            </a:r>
            <a:r>
              <a:rPr lang="zh-CN" altLang="en-US" sz="1200" b="0" i="0" kern="1200" dirty="0">
                <a:solidFill>
                  <a:schemeClr val="tx1"/>
                </a:solidFill>
                <a:effectLst/>
                <a:latin typeface="+mn-lt"/>
                <a:ea typeface="+mn-ea"/>
                <a:cs typeface="+mn-cs"/>
              </a:rPr>
              <a:t>）所示，不会带来额外开销，且能将收益最大化。</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为了对每个设备找到合适的转折点（</a:t>
            </a:r>
            <a:r>
              <a:rPr lang="en-US" altLang="zh-CN" sz="1200" b="0" i="0" kern="1200" dirty="0">
                <a:solidFill>
                  <a:schemeClr val="tx1"/>
                </a:solidFill>
                <a:effectLst/>
                <a:latin typeface="+mn-lt"/>
                <a:ea typeface="+mn-ea"/>
                <a:cs typeface="+mn-cs"/>
              </a:rPr>
              <a:t>IP</a:t>
            </a:r>
            <a:r>
              <a:rPr lang="zh-CN" altLang="en-US"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LinnOS</a:t>
            </a:r>
            <a:r>
              <a:rPr lang="zh-CN" altLang="en-US" sz="1200" b="0" i="0" kern="1200" dirty="0">
                <a:solidFill>
                  <a:schemeClr val="tx1"/>
                </a:solidFill>
                <a:effectLst/>
                <a:latin typeface="+mn-lt"/>
                <a:ea typeface="+mn-ea"/>
                <a:cs typeface="+mn-cs"/>
              </a:rPr>
              <a:t>首先会记录下每个</a:t>
            </a:r>
            <a:r>
              <a:rPr lang="en-US" altLang="zh-CN" sz="1200" b="0" i="0" kern="1200" dirty="0">
                <a:solidFill>
                  <a:schemeClr val="tx1"/>
                </a:solidFill>
                <a:effectLst/>
                <a:latin typeface="+mn-lt"/>
                <a:ea typeface="+mn-ea"/>
                <a:cs typeface="+mn-cs"/>
              </a:rPr>
              <a:t>SSD</a:t>
            </a:r>
            <a:r>
              <a:rPr lang="zh-CN" altLang="en-US" sz="1200" b="0" i="0" kern="1200" dirty="0">
                <a:solidFill>
                  <a:schemeClr val="tx1"/>
                </a:solidFill>
                <a:effectLst/>
                <a:latin typeface="+mn-lt"/>
                <a:ea typeface="+mn-ea"/>
                <a:cs typeface="+mn-cs"/>
              </a:rPr>
              <a:t>设备的访问</a:t>
            </a:r>
            <a:r>
              <a:rPr lang="en-US" altLang="zh-CN" sz="1200" b="0" i="0" kern="1200" dirty="0">
                <a:solidFill>
                  <a:schemeClr val="tx1"/>
                </a:solidFill>
                <a:effectLst/>
                <a:latin typeface="+mn-lt"/>
                <a:ea typeface="+mn-ea"/>
                <a:cs typeface="+mn-cs"/>
              </a:rPr>
              <a:t>trace</a:t>
            </a:r>
            <a:r>
              <a:rPr lang="zh-CN" altLang="en-US" sz="1200" b="0" i="0" kern="1200" dirty="0">
                <a:solidFill>
                  <a:schemeClr val="tx1"/>
                </a:solidFill>
                <a:effectLst/>
                <a:latin typeface="+mn-lt"/>
                <a:ea typeface="+mn-ea"/>
                <a:cs typeface="+mn-cs"/>
              </a:rPr>
              <a:t>，得到如上图（</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）所示的</a:t>
            </a:r>
            <a:r>
              <a:rPr lang="en-US" altLang="zh-CN" sz="1200" b="0" i="0" kern="1200" dirty="0">
                <a:solidFill>
                  <a:schemeClr val="tx1"/>
                </a:solidFill>
                <a:effectLst/>
                <a:latin typeface="+mn-lt"/>
                <a:ea typeface="+mn-ea"/>
                <a:cs typeface="+mn-cs"/>
              </a:rPr>
              <a:t>CDF</a:t>
            </a:r>
            <a:r>
              <a:rPr lang="zh-CN" altLang="en-US" sz="1200" b="0" i="0" kern="1200" dirty="0">
                <a:solidFill>
                  <a:schemeClr val="tx1"/>
                </a:solidFill>
                <a:effectLst/>
                <a:latin typeface="+mn-lt"/>
                <a:ea typeface="+mn-ea"/>
                <a:cs typeface="+mn-cs"/>
              </a:rPr>
              <a:t>图，</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随后在</a:t>
            </a:r>
            <a:r>
              <a:rPr lang="en-US" altLang="zh-CN" sz="1200" b="0" i="0" kern="1200" dirty="0">
                <a:solidFill>
                  <a:schemeClr val="tx1"/>
                </a:solidFill>
                <a:effectLst/>
                <a:latin typeface="+mn-lt"/>
                <a:ea typeface="+mn-ea"/>
                <a:cs typeface="+mn-cs"/>
              </a:rPr>
              <a:t>CDF</a:t>
            </a:r>
            <a:r>
              <a:rPr lang="zh-CN" altLang="en-US" sz="1200" b="0" i="0" kern="1200" dirty="0">
                <a:solidFill>
                  <a:schemeClr val="tx1"/>
                </a:solidFill>
                <a:effectLst/>
                <a:latin typeface="+mn-lt"/>
                <a:ea typeface="+mn-ea"/>
                <a:cs typeface="+mn-cs"/>
              </a:rPr>
              <a:t>图中找到斜率为</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的点（例如该点是</a:t>
            </a:r>
            <a:r>
              <a:rPr lang="en-US" altLang="zh-CN" sz="1200" b="0" i="0" kern="1200" dirty="0">
                <a:solidFill>
                  <a:schemeClr val="tx1"/>
                </a:solidFill>
                <a:effectLst/>
                <a:latin typeface="+mn-lt"/>
                <a:ea typeface="+mn-ea"/>
                <a:cs typeface="+mn-cs"/>
              </a:rPr>
              <a:t>p90.5</a:t>
            </a:r>
            <a:r>
              <a:rPr lang="zh-CN" altLang="en-US" sz="1200" b="0" i="0" kern="1200" dirty="0">
                <a:solidFill>
                  <a:schemeClr val="tx1"/>
                </a:solidFill>
                <a:effectLst/>
                <a:latin typeface="+mn-lt"/>
                <a:ea typeface="+mn-ea"/>
                <a:cs typeface="+mn-cs"/>
              </a:rPr>
              <a:t>，且延迟为</a:t>
            </a:r>
            <a:r>
              <a:rPr lang="en-US" altLang="zh-CN" sz="1200" b="0" i="0" kern="1200" dirty="0">
                <a:solidFill>
                  <a:schemeClr val="tx1"/>
                </a:solidFill>
                <a:effectLst/>
                <a:latin typeface="+mn-lt"/>
                <a:ea typeface="+mn-ea"/>
                <a:cs typeface="+mn-cs"/>
              </a:rPr>
              <a:t>x=1ms</a:t>
            </a:r>
            <a:r>
              <a:rPr lang="zh-CN" altLang="en-US" sz="1200" b="0" i="0" kern="1200" dirty="0">
                <a:solidFill>
                  <a:schemeClr val="tx1"/>
                </a:solidFill>
                <a:effectLst/>
                <a:latin typeface="+mn-lt"/>
                <a:ea typeface="+mn-ea"/>
                <a:cs typeface="+mn-cs"/>
              </a:rPr>
              <a:t>），之后</a:t>
            </a:r>
            <a:r>
              <a:rPr lang="en-US" altLang="zh-CN" sz="1200" b="0" i="0" kern="1200" dirty="0" err="1">
                <a:solidFill>
                  <a:schemeClr val="tx1"/>
                </a:solidFill>
                <a:effectLst/>
                <a:latin typeface="+mn-lt"/>
                <a:ea typeface="+mn-ea"/>
                <a:cs typeface="+mn-cs"/>
              </a:rPr>
              <a:t>LinnOS</a:t>
            </a:r>
            <a:r>
              <a:rPr lang="zh-CN" altLang="en-US" sz="1200" b="0" i="0" kern="1200" dirty="0">
                <a:solidFill>
                  <a:schemeClr val="tx1"/>
                </a:solidFill>
                <a:effectLst/>
                <a:latin typeface="+mn-lt"/>
                <a:ea typeface="+mn-ea"/>
                <a:cs typeface="+mn-cs"/>
              </a:rPr>
              <a:t>会模拟</a:t>
            </a:r>
            <a:r>
              <a:rPr lang="en-US" altLang="zh-CN" sz="1200" b="0" i="0" kern="1200" dirty="0">
                <a:solidFill>
                  <a:schemeClr val="tx1"/>
                </a:solidFill>
                <a:effectLst/>
                <a:latin typeface="+mn-lt"/>
                <a:ea typeface="+mn-ea"/>
                <a:cs typeface="+mn-cs"/>
              </a:rPr>
              <a:t>100</a:t>
            </a:r>
            <a:r>
              <a:rPr lang="zh-CN" altLang="en-US" sz="1200" b="0" i="0" kern="1200" dirty="0">
                <a:solidFill>
                  <a:schemeClr val="tx1"/>
                </a:solidFill>
                <a:effectLst/>
                <a:latin typeface="+mn-lt"/>
                <a:ea typeface="+mn-ea"/>
                <a:cs typeface="+mn-cs"/>
              </a:rPr>
              <a:t>万次</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，其中每次</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的延迟从收集到的</a:t>
            </a:r>
            <a:r>
              <a:rPr lang="en-US" altLang="zh-CN" sz="1200" b="0" i="0" kern="1200" dirty="0">
                <a:solidFill>
                  <a:schemeClr val="tx1"/>
                </a:solidFill>
                <a:effectLst/>
                <a:latin typeface="+mn-lt"/>
                <a:ea typeface="+mn-ea"/>
                <a:cs typeface="+mn-cs"/>
              </a:rPr>
              <a:t>trace</a:t>
            </a:r>
            <a:r>
              <a:rPr lang="zh-CN" altLang="en-US" sz="1200" b="0" i="0" kern="1200" dirty="0">
                <a:solidFill>
                  <a:schemeClr val="tx1"/>
                </a:solidFill>
                <a:effectLst/>
                <a:latin typeface="+mn-lt"/>
                <a:ea typeface="+mn-ea"/>
                <a:cs typeface="+mn-cs"/>
              </a:rPr>
              <a:t>中随机选择，其中延迟小于</a:t>
            </a:r>
            <a:r>
              <a:rPr lang="en-US" altLang="zh-CN" sz="1200" b="0" i="0" kern="1200" dirty="0">
                <a:solidFill>
                  <a:schemeClr val="tx1"/>
                </a:solidFill>
                <a:effectLst/>
                <a:latin typeface="+mn-lt"/>
                <a:ea typeface="+mn-ea"/>
                <a:cs typeface="+mn-cs"/>
              </a:rPr>
              <a:t>x</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1ms</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按照其实际延迟进行计算，大于</a:t>
            </a:r>
            <a:r>
              <a:rPr lang="en-US" altLang="zh-CN" sz="1200" b="0" i="0" kern="1200" dirty="0">
                <a:solidFill>
                  <a:schemeClr val="tx1"/>
                </a:solidFill>
                <a:effectLst/>
                <a:latin typeface="+mn-lt"/>
                <a:ea typeface="+mn-ea"/>
                <a:cs typeface="+mn-cs"/>
              </a:rPr>
              <a:t>x</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将会被撤回、发到一个另外的</a:t>
            </a:r>
            <a:r>
              <a:rPr lang="en-US" altLang="zh-CN" sz="1200" b="0" i="0" kern="1200" dirty="0">
                <a:solidFill>
                  <a:schemeClr val="tx1"/>
                </a:solidFill>
                <a:effectLst/>
                <a:latin typeface="+mn-lt"/>
                <a:ea typeface="+mn-ea"/>
                <a:cs typeface="+mn-cs"/>
              </a:rPr>
              <a:t>SSD</a:t>
            </a:r>
            <a:r>
              <a:rPr lang="zh-CN" altLang="en-US" sz="1200" b="0" i="0" kern="1200" dirty="0">
                <a:solidFill>
                  <a:schemeClr val="tx1"/>
                </a:solidFill>
                <a:effectLst/>
                <a:latin typeface="+mn-lt"/>
                <a:ea typeface="+mn-ea"/>
                <a:cs typeface="+mn-cs"/>
              </a:rPr>
              <a:t>上（该次</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的延迟从新的</a:t>
            </a:r>
            <a:r>
              <a:rPr lang="en-US" altLang="zh-CN" sz="1200" b="0" i="0" kern="1200" dirty="0">
                <a:solidFill>
                  <a:schemeClr val="tx1"/>
                </a:solidFill>
                <a:effectLst/>
                <a:latin typeface="+mn-lt"/>
                <a:ea typeface="+mn-ea"/>
                <a:cs typeface="+mn-cs"/>
              </a:rPr>
              <a:t>SSD</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trace</a:t>
            </a:r>
            <a:r>
              <a:rPr lang="zh-CN" altLang="en-US" sz="1200" b="0" i="0" kern="1200" dirty="0">
                <a:solidFill>
                  <a:schemeClr val="tx1"/>
                </a:solidFill>
                <a:effectLst/>
                <a:latin typeface="+mn-lt"/>
                <a:ea typeface="+mn-ea"/>
                <a:cs typeface="+mn-cs"/>
              </a:rPr>
              <a:t>中随机选择）。这样便能模拟出上图中的蓝色粗线，随后能够计算得到蓝色面积的大小（即图（</a:t>
            </a:r>
            <a:r>
              <a:rPr lang="en-US" altLang="zh-CN" sz="1200" b="0" i="0" kern="1200" dirty="0">
                <a:solidFill>
                  <a:schemeClr val="tx1"/>
                </a:solidFill>
                <a:effectLst/>
                <a:latin typeface="+mn-lt"/>
                <a:ea typeface="+mn-ea"/>
                <a:cs typeface="+mn-cs"/>
              </a:rPr>
              <a:t>d</a:t>
            </a:r>
            <a:r>
              <a:rPr lang="zh-CN" altLang="en-US" sz="1200" b="0" i="0" kern="1200" dirty="0">
                <a:solidFill>
                  <a:schemeClr val="tx1"/>
                </a:solidFill>
                <a:effectLst/>
                <a:latin typeface="+mn-lt"/>
                <a:ea typeface="+mn-ea"/>
                <a:cs typeface="+mn-cs"/>
              </a:rPr>
              <a:t>）中的</a:t>
            </a:r>
            <a:r>
              <a:rPr lang="en-US" altLang="zh-CN" sz="1200" b="0" i="0" kern="1200" dirty="0">
                <a:solidFill>
                  <a:schemeClr val="tx1"/>
                </a:solidFill>
                <a:effectLst/>
                <a:latin typeface="+mn-lt"/>
                <a:ea typeface="+mn-ea"/>
                <a:cs typeface="+mn-cs"/>
              </a:rPr>
              <a:t>boost area</a:t>
            </a:r>
            <a:r>
              <a:rPr lang="zh-CN" altLang="en-US" sz="1200" b="0" i="0" kern="1200" dirty="0">
                <a:solidFill>
                  <a:schemeClr val="tx1"/>
                </a:solidFill>
                <a:effectLst/>
                <a:latin typeface="+mn-lt"/>
                <a:ea typeface="+mn-ea"/>
                <a:cs typeface="+mn-cs"/>
              </a:rPr>
              <a:t>）。之后</a:t>
            </a:r>
            <a:r>
              <a:rPr lang="en-US" altLang="zh-CN" sz="1200" b="0" i="0" kern="1200" dirty="0" err="1">
                <a:solidFill>
                  <a:schemeClr val="tx1"/>
                </a:solidFill>
                <a:effectLst/>
                <a:latin typeface="+mn-lt"/>
                <a:ea typeface="+mn-ea"/>
                <a:cs typeface="+mn-cs"/>
              </a:rPr>
              <a:t>LinnOS</a:t>
            </a:r>
            <a:r>
              <a:rPr lang="zh-CN" altLang="en-US" sz="1200" b="0" i="0" kern="1200" dirty="0">
                <a:solidFill>
                  <a:schemeClr val="tx1"/>
                </a:solidFill>
                <a:effectLst/>
                <a:latin typeface="+mn-lt"/>
                <a:ea typeface="+mn-ea"/>
                <a:cs typeface="+mn-cs"/>
              </a:rPr>
              <a:t>会在</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的区间内以</a:t>
            </a:r>
            <a:r>
              <a:rPr lang="en-US" altLang="zh-CN" sz="1200" b="0" i="0" kern="1200" dirty="0">
                <a:solidFill>
                  <a:schemeClr val="tx1"/>
                </a:solidFill>
                <a:effectLst/>
                <a:latin typeface="+mn-lt"/>
                <a:ea typeface="+mn-ea"/>
                <a:cs typeface="+mn-cs"/>
              </a:rPr>
              <a:t>0.1</a:t>
            </a:r>
            <a:r>
              <a:rPr lang="zh-CN" altLang="en-US" sz="1200" b="0" i="0" kern="1200" dirty="0">
                <a:solidFill>
                  <a:schemeClr val="tx1"/>
                </a:solidFill>
                <a:effectLst/>
                <a:latin typeface="+mn-lt"/>
                <a:ea typeface="+mn-ea"/>
                <a:cs typeface="+mn-cs"/>
              </a:rPr>
              <a:t>的粒度分别进行模拟，选择</a:t>
            </a:r>
            <a:r>
              <a:rPr lang="en-US" altLang="zh-CN" sz="1200" b="0" i="0" kern="1200" dirty="0">
                <a:solidFill>
                  <a:schemeClr val="tx1"/>
                </a:solidFill>
                <a:effectLst/>
                <a:latin typeface="+mn-lt"/>
                <a:ea typeface="+mn-ea"/>
                <a:cs typeface="+mn-cs"/>
              </a:rPr>
              <a:t>boost area</a:t>
            </a:r>
            <a:r>
              <a:rPr lang="zh-CN" altLang="en-US" sz="1200" b="0" i="0" kern="1200" dirty="0">
                <a:solidFill>
                  <a:schemeClr val="tx1"/>
                </a:solidFill>
                <a:effectLst/>
                <a:latin typeface="+mn-lt"/>
                <a:ea typeface="+mn-ea"/>
                <a:cs typeface="+mn-cs"/>
              </a:rPr>
              <a:t>最大的点作为该设备的转折点（即延迟高于这个点的</a:t>
            </a:r>
            <a:r>
              <a:rPr lang="en-US" altLang="zh-CN" sz="1200" b="0" i="0" kern="1200" dirty="0">
                <a:solidFill>
                  <a:schemeClr val="tx1"/>
                </a:solidFill>
                <a:effectLst/>
                <a:latin typeface="+mn-lt"/>
                <a:ea typeface="+mn-ea"/>
                <a:cs typeface="+mn-cs"/>
              </a:rPr>
              <a:t>I/O</a:t>
            </a:r>
            <a:r>
              <a:rPr lang="zh-CN" altLang="en-US" sz="1200" b="0" i="0" kern="1200" dirty="0">
                <a:solidFill>
                  <a:schemeClr val="tx1"/>
                </a:solidFill>
                <a:effectLst/>
                <a:latin typeface="+mn-lt"/>
                <a:ea typeface="+mn-ea"/>
                <a:cs typeface="+mn-cs"/>
              </a:rPr>
              <a:t>会被标记为“慢”，而低于这个点的则会被标记为“快”）。对于多个设备，</a:t>
            </a:r>
            <a:r>
              <a:rPr lang="en-US" altLang="zh-CN" sz="1200" b="0" i="0" kern="1200" dirty="0" err="1">
                <a:solidFill>
                  <a:schemeClr val="tx1"/>
                </a:solidFill>
                <a:effectLst/>
                <a:latin typeface="+mn-lt"/>
                <a:ea typeface="+mn-ea"/>
                <a:cs typeface="+mn-cs"/>
              </a:rPr>
              <a:t>LinnOS</a:t>
            </a:r>
            <a:r>
              <a:rPr lang="zh-CN" altLang="en-US" sz="1200" b="0" i="0" kern="1200" dirty="0">
                <a:solidFill>
                  <a:schemeClr val="tx1"/>
                </a:solidFill>
                <a:effectLst/>
                <a:latin typeface="+mn-lt"/>
                <a:ea typeface="+mn-ea"/>
                <a:cs typeface="+mn-cs"/>
              </a:rPr>
              <a:t>会重复上述的过程，为每个设备找到最合适的转折点。</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35</a:t>
            </a:fld>
            <a:endParaRPr kumimoji="1" lang="zh-CN" altLang="en-US"/>
          </a:p>
        </p:txBody>
      </p:sp>
    </p:spTree>
    <p:extLst>
      <p:ext uri="{BB962C8B-B14F-4D97-AF65-F5344CB8AC3E}">
        <p14:creationId xmlns:p14="http://schemas.microsoft.com/office/powerpoint/2010/main" val="3157649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36</a:t>
            </a:fld>
            <a:endParaRPr kumimoji="1" lang="zh-CN" altLang="en-US"/>
          </a:p>
        </p:txBody>
      </p:sp>
    </p:spTree>
    <p:extLst>
      <p:ext uri="{BB962C8B-B14F-4D97-AF65-F5344CB8AC3E}">
        <p14:creationId xmlns:p14="http://schemas.microsoft.com/office/powerpoint/2010/main" val="419740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37</a:t>
            </a:fld>
            <a:endParaRPr kumimoji="1" lang="zh-CN" altLang="en-US"/>
          </a:p>
        </p:txBody>
      </p:sp>
    </p:spTree>
    <p:extLst>
      <p:ext uri="{BB962C8B-B14F-4D97-AF65-F5344CB8AC3E}">
        <p14:creationId xmlns:p14="http://schemas.microsoft.com/office/powerpoint/2010/main" val="1662351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38</a:t>
            </a:fld>
            <a:endParaRPr kumimoji="1" lang="zh-CN" altLang="en-US"/>
          </a:p>
        </p:txBody>
      </p:sp>
    </p:spTree>
    <p:extLst>
      <p:ext uri="{BB962C8B-B14F-4D97-AF65-F5344CB8AC3E}">
        <p14:creationId xmlns:p14="http://schemas.microsoft.com/office/powerpoint/2010/main" val="4044682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39</a:t>
            </a:fld>
            <a:endParaRPr kumimoji="1" lang="zh-CN" altLang="en-US"/>
          </a:p>
        </p:txBody>
      </p:sp>
    </p:spTree>
    <p:extLst>
      <p:ext uri="{BB962C8B-B14F-4D97-AF65-F5344CB8AC3E}">
        <p14:creationId xmlns:p14="http://schemas.microsoft.com/office/powerpoint/2010/main" val="2493811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该工作将</a:t>
            </a:r>
            <a:r>
              <a:rPr lang="en-US" altLang="zh-CN" sz="1200" b="0" i="0" u="none" strike="noStrike" kern="1200" dirty="0">
                <a:solidFill>
                  <a:schemeClr val="tx1"/>
                </a:solidFill>
                <a:effectLst/>
                <a:latin typeface="+mn-lt"/>
                <a:ea typeface="+mn-ea"/>
                <a:cs typeface="+mn-cs"/>
              </a:rPr>
              <a:t>In-memory Cache</a:t>
            </a:r>
            <a:r>
              <a:rPr lang="zh-CN" altLang="en-US" sz="1200" b="0" i="0" u="none" strike="noStrike" kern="1200" dirty="0">
                <a:solidFill>
                  <a:schemeClr val="tx1"/>
                </a:solidFill>
                <a:effectLst/>
                <a:latin typeface="+mn-lt"/>
                <a:ea typeface="+mn-ea"/>
                <a:cs typeface="+mn-cs"/>
              </a:rPr>
              <a:t>的使用场景一共分为了三类：</a:t>
            </a:r>
            <a:endParaRPr lang="en-US" altLang="zh-CN" sz="1200" b="0" i="0" u="none" strike="noStrike" kern="1200" dirty="0">
              <a:solidFill>
                <a:schemeClr val="tx1"/>
              </a:solidFill>
              <a:effectLst/>
              <a:latin typeface="+mn-lt"/>
              <a:ea typeface="+mn-ea"/>
              <a:cs typeface="+mn-cs"/>
            </a:endParaRPr>
          </a:p>
          <a:p>
            <a:endParaRPr lang="en-US" altLang="zh-CN" sz="1200" b="0" i="0" u="none" strike="noStrike" kern="1200" dirty="0">
              <a:solidFill>
                <a:schemeClr val="tx1"/>
              </a:solidFill>
              <a:effectLst/>
              <a:latin typeface="+mn-lt"/>
              <a:ea typeface="+mn-ea"/>
              <a:cs typeface="+mn-cs"/>
            </a:endParaRPr>
          </a:p>
          <a:p>
            <a:r>
              <a:rPr lang="zh-CN" altLang="en-US" sz="2000" dirty="0"/>
              <a:t>该类将</a:t>
            </a:r>
            <a:r>
              <a:rPr lang="en-US" altLang="zh-CN" sz="2000" dirty="0"/>
              <a:t>In-memory Cache</a:t>
            </a:r>
            <a:r>
              <a:rPr lang="zh-CN" altLang="en-US" sz="2000" dirty="0"/>
              <a:t>当成正常的后端数据库的</a:t>
            </a:r>
            <a:r>
              <a:rPr lang="en-US" altLang="zh-CN" sz="2000" dirty="0"/>
              <a:t>cache</a:t>
            </a:r>
            <a:r>
              <a:rPr lang="zh-CN" altLang="en-US" sz="2000" dirty="0"/>
              <a:t>服务，其可以提升客户访问热数据的吞吐率、降低访问时延</a:t>
            </a:r>
            <a:r>
              <a:rPr lang="zh-CN" altLang="en-US" sz="1200" dirty="0"/>
              <a:t>这也是</a:t>
            </a:r>
            <a:r>
              <a:rPr lang="en-US" altLang="zh-CN" sz="1200" dirty="0"/>
              <a:t>In-memory Cache</a:t>
            </a:r>
            <a:r>
              <a:rPr lang="zh-CN" altLang="en-US" sz="1200" dirty="0"/>
              <a:t>最常见的使用场景。</a:t>
            </a:r>
          </a:p>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40</a:t>
            </a:fld>
            <a:endParaRPr kumimoji="1" lang="zh-CN" altLang="en-US"/>
          </a:p>
        </p:txBody>
      </p:sp>
    </p:spTree>
    <p:extLst>
      <p:ext uri="{BB962C8B-B14F-4D97-AF65-F5344CB8AC3E}">
        <p14:creationId xmlns:p14="http://schemas.microsoft.com/office/powerpoint/2010/main" val="44615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41</a:t>
            </a:fld>
            <a:endParaRPr kumimoji="1" lang="zh-CN" altLang="en-US"/>
          </a:p>
        </p:txBody>
      </p:sp>
    </p:spTree>
    <p:extLst>
      <p:ext uri="{BB962C8B-B14F-4D97-AF65-F5344CB8AC3E}">
        <p14:creationId xmlns:p14="http://schemas.microsoft.com/office/powerpoint/2010/main" val="3173986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该工作发现在</a:t>
            </a:r>
            <a:r>
              <a:rPr lang="en-US" altLang="zh-CN" sz="1200" b="0" i="0" u="none" strike="noStrike" kern="1200" dirty="0">
                <a:solidFill>
                  <a:schemeClr val="tx1"/>
                </a:solidFill>
                <a:effectLst/>
                <a:latin typeface="+mn-lt"/>
                <a:ea typeface="+mn-ea"/>
                <a:cs typeface="+mn-cs"/>
              </a:rPr>
              <a:t>In-memory Caching</a:t>
            </a:r>
            <a:r>
              <a:rPr lang="zh-CN" altLang="en-US" sz="1200" b="0" i="0" u="none" strike="noStrike" kern="1200" dirty="0">
                <a:solidFill>
                  <a:schemeClr val="tx1"/>
                </a:solidFill>
                <a:effectLst/>
                <a:latin typeface="+mn-lt"/>
                <a:ea typeface="+mn-ea"/>
                <a:cs typeface="+mn-cs"/>
              </a:rPr>
              <a:t>中，</a:t>
            </a:r>
            <a:r>
              <a:rPr lang="en-US" altLang="zh-CN" sz="1200" b="0" i="0" u="none" strike="noStrike" kern="1200" dirty="0">
                <a:solidFill>
                  <a:schemeClr val="tx1"/>
                </a:solidFill>
                <a:effectLst/>
                <a:latin typeface="+mn-lt"/>
                <a:ea typeface="+mn-ea"/>
                <a:cs typeface="+mn-cs"/>
              </a:rPr>
              <a:t>write-heavy</a:t>
            </a:r>
            <a:r>
              <a:rPr lang="zh-CN" altLang="en-US" sz="1200" b="0" i="0" u="none" strike="noStrike" kern="1200" dirty="0">
                <a:solidFill>
                  <a:schemeClr val="tx1"/>
                </a:solidFill>
                <a:effectLst/>
                <a:latin typeface="+mn-lt"/>
                <a:ea typeface="+mn-ea"/>
                <a:cs typeface="+mn-cs"/>
              </a:rPr>
              <a:t>（</a:t>
            </a:r>
            <a:r>
              <a:rPr lang="en-US" altLang="zh-CN" sz="1200" b="0" i="0" u="none" strike="noStrike" kern="1200" dirty="0">
                <a:solidFill>
                  <a:schemeClr val="tx1"/>
                </a:solidFill>
                <a:effectLst/>
                <a:latin typeface="+mn-lt"/>
                <a:ea typeface="+mn-ea"/>
                <a:cs typeface="+mn-cs"/>
              </a:rPr>
              <a:t>&gt;30%</a:t>
            </a:r>
            <a:r>
              <a:rPr lang="zh-CN" altLang="en-US" sz="1200" b="0" i="0" u="none" strike="noStrike" kern="1200" dirty="0">
                <a:solidFill>
                  <a:schemeClr val="tx1"/>
                </a:solidFill>
                <a:effectLst/>
                <a:latin typeface="+mn-lt"/>
                <a:ea typeface="+mn-ea"/>
                <a:cs typeface="+mn-cs"/>
              </a:rPr>
              <a:t>写操作）的场景是非常常见的（</a:t>
            </a:r>
            <a:r>
              <a:rPr lang="en-US" altLang="zh-CN" sz="1200" b="0" i="0" u="none" strike="noStrike" kern="1200" dirty="0">
                <a:solidFill>
                  <a:schemeClr val="tx1"/>
                </a:solidFill>
                <a:effectLst/>
                <a:latin typeface="+mn-lt"/>
                <a:ea typeface="+mn-ea"/>
                <a:cs typeface="+mn-cs"/>
              </a:rPr>
              <a:t>&gt;35%</a:t>
            </a:r>
            <a:r>
              <a:rPr lang="zh-CN" altLang="en-US" sz="1200" b="0" i="0" u="none" strike="noStrike" kern="1200" dirty="0">
                <a:solidFill>
                  <a:schemeClr val="tx1"/>
                </a:solidFill>
                <a:effectLst/>
                <a:latin typeface="+mn-lt"/>
                <a:ea typeface="+mn-ea"/>
                <a:cs typeface="+mn-cs"/>
              </a:rPr>
              <a:t>的集群）。而之前大部分工作都主要关注</a:t>
            </a:r>
            <a:r>
              <a:rPr lang="en-US" altLang="zh-CN" sz="1200" b="0" i="0" u="none" strike="noStrike" kern="1200" dirty="0">
                <a:solidFill>
                  <a:schemeClr val="tx1"/>
                </a:solidFill>
                <a:effectLst/>
                <a:latin typeface="+mn-lt"/>
                <a:ea typeface="+mn-ea"/>
                <a:cs typeface="+mn-cs"/>
              </a:rPr>
              <a:t>read-most</a:t>
            </a:r>
            <a:r>
              <a:rPr lang="zh-CN" altLang="en-US" sz="1200" b="0" i="0" u="none" strike="noStrike" kern="1200" dirty="0">
                <a:solidFill>
                  <a:schemeClr val="tx1"/>
                </a:solidFill>
                <a:effectLst/>
                <a:latin typeface="+mn-lt"/>
                <a:ea typeface="+mn-ea"/>
                <a:cs typeface="+mn-cs"/>
              </a:rPr>
              <a:t>场景。</a:t>
            </a:r>
            <a:r>
              <a:rPr lang="en-US" altLang="zh-CN" sz="1200" b="0" i="0" u="none" strike="noStrike" kern="1200" dirty="0">
                <a:solidFill>
                  <a:schemeClr val="tx1"/>
                </a:solidFill>
                <a:effectLst/>
                <a:latin typeface="+mn-lt"/>
                <a:ea typeface="+mn-ea"/>
                <a:cs typeface="+mn-cs"/>
              </a:rPr>
              <a:t>write-heavy</a:t>
            </a:r>
            <a:r>
              <a:rPr lang="zh-CN" altLang="en-US" sz="1200" b="0" i="0" u="none" strike="noStrike" kern="1200" dirty="0">
                <a:solidFill>
                  <a:schemeClr val="tx1"/>
                </a:solidFill>
                <a:effectLst/>
                <a:latin typeface="+mn-lt"/>
                <a:ea typeface="+mn-ea"/>
                <a:cs typeface="+mn-cs"/>
              </a:rPr>
              <a:t>场景常见于上面说的</a:t>
            </a:r>
            <a:r>
              <a:rPr lang="en-US" altLang="zh-CN" sz="1200" b="0" i="0" u="none" strike="noStrike" kern="1200" dirty="0">
                <a:solidFill>
                  <a:schemeClr val="tx1"/>
                </a:solidFill>
                <a:effectLst/>
                <a:latin typeface="+mn-lt"/>
                <a:ea typeface="+mn-ea"/>
                <a:cs typeface="+mn-cs"/>
              </a:rPr>
              <a:t>Computation</a:t>
            </a:r>
            <a:r>
              <a:rPr lang="zh-CN" altLang="en-US" sz="1200" b="0" i="0" u="none" strike="noStrike" kern="1200" dirty="0">
                <a:solidFill>
                  <a:schemeClr val="tx1"/>
                </a:solidFill>
                <a:effectLst/>
                <a:latin typeface="+mn-lt"/>
                <a:ea typeface="+mn-ea"/>
                <a:cs typeface="+mn-cs"/>
              </a:rPr>
              <a:t>类型，其需要向</a:t>
            </a:r>
            <a:r>
              <a:rPr lang="en-US" altLang="zh-CN" sz="1200" b="0" i="0" u="none" strike="noStrike" kern="1200" dirty="0">
                <a:solidFill>
                  <a:schemeClr val="tx1"/>
                </a:solidFill>
                <a:effectLst/>
                <a:latin typeface="+mn-lt"/>
                <a:ea typeface="+mn-ea"/>
                <a:cs typeface="+mn-cs"/>
              </a:rPr>
              <a:t>cache</a:t>
            </a:r>
            <a:r>
              <a:rPr lang="zh-CN" altLang="en-US" sz="1200" b="0" i="0" u="none" strike="noStrike" kern="1200" dirty="0">
                <a:solidFill>
                  <a:schemeClr val="tx1"/>
                </a:solidFill>
                <a:effectLst/>
                <a:latin typeface="+mn-lt"/>
                <a:ea typeface="+mn-ea"/>
                <a:cs typeface="+mn-cs"/>
              </a:rPr>
              <a:t>中存储计算结果。相比于</a:t>
            </a:r>
            <a:r>
              <a:rPr lang="en-US" altLang="zh-CN" sz="1200" b="0" i="0" u="none" strike="noStrike" kern="1200" dirty="0">
                <a:solidFill>
                  <a:schemeClr val="tx1"/>
                </a:solidFill>
                <a:effectLst/>
                <a:latin typeface="+mn-lt"/>
                <a:ea typeface="+mn-ea"/>
                <a:cs typeface="+mn-cs"/>
              </a:rPr>
              <a:t>read-most</a:t>
            </a:r>
            <a:r>
              <a:rPr lang="zh-CN" altLang="en-US" sz="1200" b="0" i="0" u="none" strike="noStrike" kern="1200" dirty="0">
                <a:solidFill>
                  <a:schemeClr val="tx1"/>
                </a:solidFill>
                <a:effectLst/>
                <a:latin typeface="+mn-lt"/>
                <a:ea typeface="+mn-ea"/>
                <a:cs typeface="+mn-cs"/>
              </a:rPr>
              <a:t>的负载，</a:t>
            </a:r>
            <a:r>
              <a:rPr lang="en-US" altLang="zh-CN" sz="1200" b="0" i="0" u="none" strike="noStrike" kern="1200" dirty="0">
                <a:solidFill>
                  <a:schemeClr val="tx1"/>
                </a:solidFill>
                <a:effectLst/>
                <a:latin typeface="+mn-lt"/>
                <a:ea typeface="+mn-ea"/>
                <a:cs typeface="+mn-cs"/>
              </a:rPr>
              <a:t>write-heavy</a:t>
            </a:r>
            <a:r>
              <a:rPr lang="zh-CN" altLang="en-US" sz="1200" b="0" i="0" u="none" strike="noStrike" kern="1200" dirty="0">
                <a:solidFill>
                  <a:schemeClr val="tx1"/>
                </a:solidFill>
                <a:effectLst/>
                <a:latin typeface="+mn-lt"/>
                <a:ea typeface="+mn-ea"/>
                <a:cs typeface="+mn-cs"/>
              </a:rPr>
              <a:t>会有更高的时延</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更低的吞吐，也比读操作更难</a:t>
            </a:r>
            <a:r>
              <a:rPr lang="en-US" altLang="zh-CN" sz="1200" b="0" i="0" u="none" strike="noStrike" kern="1200" dirty="0">
                <a:solidFill>
                  <a:schemeClr val="tx1"/>
                </a:solidFill>
                <a:effectLst/>
                <a:latin typeface="+mn-lt"/>
                <a:ea typeface="+mn-ea"/>
                <a:cs typeface="+mn-cs"/>
              </a:rPr>
              <a:t>scale out</a:t>
            </a:r>
            <a:r>
              <a:rPr lang="zh-CN" altLang="en-US" sz="1200" b="0" i="0" u="none" strike="noStrike" kern="1200" dirty="0">
                <a:solidFill>
                  <a:schemeClr val="tx1"/>
                </a:solidFill>
                <a:effectLst/>
                <a:latin typeface="+mn-lt"/>
                <a:ea typeface="+mn-ea"/>
                <a:cs typeface="+mn-cs"/>
              </a:rPr>
              <a:t>。因此，需要后续工作关注</a:t>
            </a:r>
            <a:r>
              <a:rPr lang="en-US" altLang="zh-CN" sz="1200" b="0" i="0" u="none" strike="noStrike" kern="1200" dirty="0">
                <a:solidFill>
                  <a:schemeClr val="tx1"/>
                </a:solidFill>
                <a:effectLst/>
                <a:latin typeface="+mn-lt"/>
                <a:ea typeface="+mn-ea"/>
                <a:cs typeface="+mn-cs"/>
              </a:rPr>
              <a:t>write-heavy</a:t>
            </a:r>
            <a:r>
              <a:rPr lang="zh-CN" altLang="en-US" sz="1200" b="0" i="0" u="none" strike="noStrike" kern="1200" dirty="0">
                <a:solidFill>
                  <a:schemeClr val="tx1"/>
                </a:solidFill>
                <a:effectLst/>
                <a:latin typeface="+mn-lt"/>
                <a:ea typeface="+mn-ea"/>
                <a:cs typeface="+mn-cs"/>
              </a:rPr>
              <a:t>的场景下如何提供良好的性能与可扩展性。</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42</a:t>
            </a:fld>
            <a:endParaRPr kumimoji="1" lang="zh-CN" altLang="en-US"/>
          </a:p>
        </p:txBody>
      </p:sp>
    </p:spTree>
    <p:extLst>
      <p:ext uri="{BB962C8B-B14F-4D97-AF65-F5344CB8AC3E}">
        <p14:creationId xmlns:p14="http://schemas.microsoft.com/office/powerpoint/2010/main" val="3359379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该工作过发现大部分</a:t>
            </a:r>
            <a:r>
              <a:rPr lang="en-US" altLang="zh-CN" sz="1200" b="0" i="0" u="none" strike="noStrike" kern="1200" dirty="0">
                <a:solidFill>
                  <a:schemeClr val="tx1"/>
                </a:solidFill>
                <a:effectLst/>
                <a:latin typeface="+mn-lt"/>
                <a:ea typeface="+mn-ea"/>
                <a:cs typeface="+mn-cs"/>
              </a:rPr>
              <a:t>in-memory caching</a:t>
            </a:r>
            <a:r>
              <a:rPr lang="zh-CN" altLang="en-US" sz="1200" b="0" i="0" u="none" strike="noStrike" kern="1200" dirty="0">
                <a:solidFill>
                  <a:schemeClr val="tx1"/>
                </a:solidFill>
                <a:effectLst/>
                <a:latin typeface="+mn-lt"/>
                <a:ea typeface="+mn-ea"/>
                <a:cs typeface="+mn-cs"/>
              </a:rPr>
              <a:t>数据存活时间（</a:t>
            </a:r>
            <a:r>
              <a:rPr lang="en-US" altLang="zh-CN" sz="1200" b="0" i="0" u="none" strike="noStrike" kern="1200" dirty="0">
                <a:solidFill>
                  <a:schemeClr val="tx1"/>
                </a:solidFill>
                <a:effectLst/>
                <a:latin typeface="+mn-lt"/>
                <a:ea typeface="+mn-ea"/>
                <a:cs typeface="+mn-cs"/>
              </a:rPr>
              <a:t>TTL</a:t>
            </a:r>
            <a:r>
              <a:rPr lang="zh-CN" altLang="en-US" sz="1200" b="0" i="0" u="none" strike="noStrike" kern="1200" dirty="0">
                <a:solidFill>
                  <a:schemeClr val="tx1"/>
                </a:solidFill>
                <a:effectLst/>
                <a:latin typeface="+mn-lt"/>
                <a:ea typeface="+mn-ea"/>
                <a:cs typeface="+mn-cs"/>
              </a:rPr>
              <a:t>）都比较短，特别是上面说的瞬时数据类型。</a:t>
            </a:r>
            <a:endParaRPr lang="en-US" altLang="zh-CN" sz="1200" b="0" i="0" u="none" strike="noStrike" kern="1200" dirty="0">
              <a:solidFill>
                <a:schemeClr val="tx1"/>
              </a:solidFill>
              <a:effectLst/>
              <a:latin typeface="+mn-lt"/>
              <a:ea typeface="+mn-ea"/>
              <a:cs typeface="+mn-cs"/>
            </a:endParaRPr>
          </a:p>
          <a:p>
            <a:r>
              <a:rPr lang="en-US" altLang="zh-CN" sz="1200" b="0" i="0" u="none" strike="noStrike" kern="1200" dirty="0">
                <a:solidFill>
                  <a:schemeClr val="tx1"/>
                </a:solidFill>
                <a:effectLst/>
                <a:latin typeface="+mn-lt"/>
                <a:ea typeface="+mn-ea"/>
                <a:cs typeface="+mn-cs"/>
              </a:rPr>
              <a:t>75%</a:t>
            </a:r>
            <a:r>
              <a:rPr lang="zh-CN" altLang="en-US" sz="1200" b="0" i="0" u="none" strike="noStrike" kern="1200" dirty="0">
                <a:solidFill>
                  <a:schemeClr val="tx1"/>
                </a:solidFill>
                <a:effectLst/>
                <a:latin typeface="+mn-lt"/>
                <a:ea typeface="+mn-ea"/>
                <a:cs typeface="+mn-cs"/>
              </a:rPr>
              <a:t>的数据存活时间都小于</a:t>
            </a:r>
            <a:r>
              <a:rPr lang="en-US" altLang="zh-CN" sz="1200" b="0" i="0" u="none" strike="noStrike" kern="1200" dirty="0">
                <a:solidFill>
                  <a:schemeClr val="tx1"/>
                </a:solidFill>
                <a:effectLst/>
                <a:latin typeface="+mn-lt"/>
                <a:ea typeface="+mn-ea"/>
                <a:cs typeface="+mn-cs"/>
              </a:rPr>
              <a:t>48</a:t>
            </a:r>
            <a:r>
              <a:rPr lang="zh-CN" altLang="en-US" sz="1200" b="0" i="0" u="none" strike="noStrike" kern="1200" dirty="0">
                <a:solidFill>
                  <a:schemeClr val="tx1"/>
                </a:solidFill>
                <a:effectLst/>
                <a:latin typeface="+mn-lt"/>
                <a:ea typeface="+mn-ea"/>
                <a:cs typeface="+mn-cs"/>
              </a:rPr>
              <a:t>小时。</a:t>
            </a:r>
            <a:endParaRPr lang="en-US" altLang="zh-CN" sz="1200" b="0" i="0" u="none" strike="noStrike" kern="1200" dirty="0">
              <a:solidFill>
                <a:schemeClr val="tx1"/>
              </a:solidFill>
              <a:effectLst/>
              <a:latin typeface="+mn-lt"/>
              <a:ea typeface="+mn-ea"/>
              <a:cs typeface="+mn-cs"/>
            </a:endParaRPr>
          </a:p>
          <a:p>
            <a:endParaRPr lang="en-US" altLang="zh-CN" sz="1200" b="0" i="0" u="none" strike="noStrike" kern="1200" dirty="0">
              <a:solidFill>
                <a:schemeClr val="tx1"/>
              </a:solidFill>
              <a:effectLst/>
              <a:latin typeface="+mn-lt"/>
              <a:ea typeface="+mn-ea"/>
              <a:cs typeface="+mn-cs"/>
            </a:endParaRPr>
          </a:p>
          <a:p>
            <a:r>
              <a:rPr lang="zh-CN" altLang="en-US" sz="1200" b="0" i="0" u="none" strike="noStrike" kern="1200" dirty="0">
                <a:solidFill>
                  <a:schemeClr val="tx1"/>
                </a:solidFill>
                <a:effectLst/>
                <a:latin typeface="+mn-lt"/>
                <a:ea typeface="+mn-ea"/>
                <a:cs typeface="+mn-cs"/>
              </a:rPr>
              <a:t>如果系统能够充分利用这个信息，如下图所示，就可以将整个</a:t>
            </a:r>
            <a:r>
              <a:rPr lang="en-US" altLang="zh-CN" sz="1200" b="0" i="0" u="none" strike="noStrike" kern="1200" dirty="0">
                <a:solidFill>
                  <a:schemeClr val="tx1"/>
                </a:solidFill>
                <a:effectLst/>
                <a:latin typeface="+mn-lt"/>
                <a:ea typeface="+mn-ea"/>
                <a:cs typeface="+mn-cs"/>
              </a:rPr>
              <a:t>working set</a:t>
            </a:r>
            <a:r>
              <a:rPr lang="zh-CN" altLang="en-US" sz="1200" b="0" i="0" u="none" strike="noStrike" kern="1200" dirty="0">
                <a:solidFill>
                  <a:schemeClr val="tx1"/>
                </a:solidFill>
                <a:effectLst/>
                <a:latin typeface="+mn-lt"/>
                <a:ea typeface="+mn-ea"/>
                <a:cs typeface="+mn-cs"/>
              </a:rPr>
              <a:t>控制在比较小的程度，而不必设计非常复杂的</a:t>
            </a:r>
            <a:r>
              <a:rPr lang="en-US" altLang="zh-CN" sz="1200" b="0" i="0" u="none" strike="noStrike" kern="1200" dirty="0">
                <a:solidFill>
                  <a:schemeClr val="tx1"/>
                </a:solidFill>
                <a:effectLst/>
                <a:latin typeface="+mn-lt"/>
                <a:ea typeface="+mn-ea"/>
                <a:cs typeface="+mn-cs"/>
              </a:rPr>
              <a:t>evict</a:t>
            </a:r>
            <a:r>
              <a:rPr lang="zh-CN" altLang="en-US" sz="1200" b="0" i="0" u="none" strike="noStrike" kern="1200" dirty="0">
                <a:solidFill>
                  <a:schemeClr val="tx1"/>
                </a:solidFill>
                <a:effectLst/>
                <a:latin typeface="+mn-lt"/>
                <a:ea typeface="+mn-ea"/>
                <a:cs typeface="+mn-cs"/>
              </a:rPr>
              <a:t>算法。因此，设计一个良好的清理过期数据的算法对这种</a:t>
            </a:r>
            <a:r>
              <a:rPr lang="en-US" altLang="zh-CN" sz="1200" b="0" i="0" u="none" strike="noStrike" kern="1200" dirty="0">
                <a:solidFill>
                  <a:schemeClr val="tx1"/>
                </a:solidFill>
                <a:effectLst/>
                <a:latin typeface="+mn-lt"/>
                <a:ea typeface="+mn-ea"/>
                <a:cs typeface="+mn-cs"/>
              </a:rPr>
              <a:t>in-memory cache</a:t>
            </a:r>
            <a:r>
              <a:rPr lang="zh-CN" altLang="en-US" sz="1200" b="0" i="0" u="none" strike="noStrike" kern="1200" dirty="0">
                <a:solidFill>
                  <a:schemeClr val="tx1"/>
                </a:solidFill>
                <a:effectLst/>
                <a:latin typeface="+mn-lt"/>
                <a:ea typeface="+mn-ea"/>
                <a:cs typeface="+mn-cs"/>
              </a:rPr>
              <a:t>的系统非常的重要。</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43</a:t>
            </a:fld>
            <a:endParaRPr kumimoji="1" lang="zh-CN" altLang="en-US"/>
          </a:p>
        </p:txBody>
      </p:sp>
    </p:spTree>
    <p:extLst>
      <p:ext uri="{BB962C8B-B14F-4D97-AF65-F5344CB8AC3E}">
        <p14:creationId xmlns:p14="http://schemas.microsoft.com/office/powerpoint/2010/main" val="121445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但如何将分布式系统的丰富操作高效地卸载到</a:t>
            </a:r>
            <a:r>
              <a:rPr lang="en-US" altLang="zh-CN" sz="1200" b="0" i="0" u="none" strike="noStrike" kern="1200" dirty="0">
                <a:solidFill>
                  <a:schemeClr val="tx1"/>
                </a:solidFill>
                <a:effectLst/>
                <a:latin typeface="+mn-lt"/>
                <a:ea typeface="+mn-ea"/>
                <a:cs typeface="+mn-cs"/>
              </a:rPr>
              <a:t>RDMA</a:t>
            </a:r>
            <a:r>
              <a:rPr lang="zh-CN" altLang="en-US" sz="1200" b="0" i="0" u="none" strike="noStrike" kern="1200" dirty="0">
                <a:solidFill>
                  <a:schemeClr val="tx1"/>
                </a:solidFill>
                <a:effectLst/>
                <a:latin typeface="+mn-lt"/>
                <a:ea typeface="+mn-ea"/>
                <a:cs typeface="+mn-cs"/>
              </a:rPr>
              <a:t>网卡上仍面临巨大挑战。</a:t>
            </a:r>
            <a:endParaRPr lang="en-US" altLang="zh-CN" sz="1200" b="0" i="0" u="none" strike="noStrike" kern="1200" dirty="0">
              <a:solidFill>
                <a:schemeClr val="tx1"/>
              </a:solidFill>
              <a:effectLst/>
              <a:latin typeface="+mn-lt"/>
              <a:ea typeface="+mn-ea"/>
              <a:cs typeface="+mn-cs"/>
            </a:endParaRPr>
          </a:p>
          <a:p>
            <a:endParaRPr lang="en-US" altLang="zh-CN" sz="1200" b="0" i="0" u="none" strike="noStrike" kern="1200" dirty="0">
              <a:solidFill>
                <a:schemeClr val="tx1"/>
              </a:solidFill>
              <a:effectLst/>
              <a:latin typeface="+mn-lt"/>
              <a:ea typeface="+mn-ea"/>
              <a:cs typeface="+mn-cs"/>
            </a:endParaRPr>
          </a:p>
          <a:p>
            <a:r>
              <a:rPr lang="zh-CN" altLang="en-US" sz="1200" b="0" i="0" u="none" strike="noStrike" kern="1200" dirty="0">
                <a:solidFill>
                  <a:schemeClr val="tx1"/>
                </a:solidFill>
                <a:effectLst/>
                <a:latin typeface="+mn-lt"/>
                <a:ea typeface="+mn-ea"/>
                <a:cs typeface="+mn-cs"/>
              </a:rPr>
              <a:t>当前基于</a:t>
            </a:r>
            <a:r>
              <a:rPr lang="en-US" altLang="zh-CN" sz="1200" b="0" i="0" u="none" strike="noStrike" kern="1200" dirty="0">
                <a:solidFill>
                  <a:schemeClr val="tx1"/>
                </a:solidFill>
                <a:effectLst/>
                <a:latin typeface="+mn-lt"/>
                <a:ea typeface="+mn-ea"/>
                <a:cs typeface="+mn-cs"/>
              </a:rPr>
              <a:t>Far memory</a:t>
            </a:r>
            <a:r>
              <a:rPr lang="zh-CN" altLang="en-US" sz="1200" b="0" i="0" u="none" strike="noStrike" kern="1200" dirty="0">
                <a:solidFill>
                  <a:schemeClr val="tx1"/>
                </a:solidFill>
                <a:effectLst/>
                <a:latin typeface="+mn-lt"/>
                <a:ea typeface="+mn-ea"/>
                <a:cs typeface="+mn-cs"/>
              </a:rPr>
              <a:t>的分布式键值存储仅能在简单数据结构（如，</a:t>
            </a:r>
            <a:r>
              <a:rPr lang="en-US" altLang="zh-CN" sz="1200" b="0" i="0" u="none" strike="noStrike" kern="1200" dirty="0" err="1">
                <a:solidFill>
                  <a:schemeClr val="tx1"/>
                </a:solidFill>
                <a:effectLst/>
                <a:latin typeface="+mn-lt"/>
                <a:ea typeface="+mn-ea"/>
                <a:cs typeface="+mn-cs"/>
              </a:rPr>
              <a:t>HashTable</a:t>
            </a:r>
            <a:r>
              <a:rPr lang="zh-CN" altLang="en-US" sz="1200" b="0" i="0" u="none" strike="noStrike" kern="1200" dirty="0">
                <a:solidFill>
                  <a:schemeClr val="tx1"/>
                </a:solidFill>
                <a:effectLst/>
                <a:latin typeface="+mn-lt"/>
                <a:ea typeface="+mn-ea"/>
                <a:cs typeface="+mn-cs"/>
              </a:rPr>
              <a:t>）上实现加速，而对于复杂数据结构（如，</a:t>
            </a:r>
            <a:r>
              <a:rPr lang="en-US" altLang="zh-CN" sz="1200" b="0" i="0" u="none" strike="noStrike" kern="1200" dirty="0" err="1">
                <a:solidFill>
                  <a:schemeClr val="tx1"/>
                </a:solidFill>
                <a:effectLst/>
                <a:latin typeface="+mn-lt"/>
                <a:ea typeface="+mn-ea"/>
                <a:cs typeface="+mn-cs"/>
              </a:rPr>
              <a:t>B+Tree</a:t>
            </a:r>
            <a:r>
              <a:rPr lang="zh-CN" altLang="en-US" sz="1200" b="0" i="0" u="none" strike="noStrike" kern="1200" dirty="0">
                <a:solidFill>
                  <a:schemeClr val="tx1"/>
                </a:solidFill>
                <a:effectLst/>
                <a:latin typeface="+mn-lt"/>
                <a:ea typeface="+mn-ea"/>
                <a:cs typeface="+mn-cs"/>
              </a:rPr>
              <a:t>）则存在远程访问复杂度高的问题</a:t>
            </a:r>
            <a:r>
              <a:rPr lang="en-US" altLang="zh-CN" sz="1200" b="0" i="0" u="none" strike="noStrike" kern="1200" dirty="0">
                <a:solidFill>
                  <a:schemeClr val="tx1"/>
                </a:solidFill>
                <a:effectLst/>
                <a:latin typeface="+mn-lt"/>
                <a:ea typeface="+mn-ea"/>
                <a:cs typeface="+mn-cs"/>
              </a:rPr>
              <a:t>(O(log(N)))</a:t>
            </a:r>
            <a:r>
              <a:rPr lang="zh-CN" altLang="en-US" sz="1200" b="0" i="0" u="none" strike="noStrike" kern="1200" dirty="0">
                <a:solidFill>
                  <a:schemeClr val="tx1"/>
                </a:solidFill>
                <a:effectLst/>
                <a:latin typeface="+mn-lt"/>
                <a:ea typeface="+mn-ea"/>
                <a:cs typeface="+mn-cs"/>
              </a:rPr>
              <a:t>。即，一个键值操作（如</a:t>
            </a:r>
            <a:r>
              <a:rPr lang="en-US" altLang="zh-CN" sz="1200" b="0" i="0" u="none" strike="noStrike" kern="1200" dirty="0">
                <a:solidFill>
                  <a:schemeClr val="tx1"/>
                </a:solidFill>
                <a:effectLst/>
                <a:latin typeface="+mn-lt"/>
                <a:ea typeface="+mn-ea"/>
                <a:cs typeface="+mn-cs"/>
              </a:rPr>
              <a:t>Get</a:t>
            </a:r>
            <a:r>
              <a:rPr lang="zh-CN" altLang="en-US" sz="1200" b="0" i="0" u="none" strike="noStrike" kern="1200" dirty="0">
                <a:solidFill>
                  <a:schemeClr val="tx1"/>
                </a:solidFill>
                <a:effectLst/>
                <a:latin typeface="+mn-lt"/>
                <a:ea typeface="+mn-ea"/>
                <a:cs typeface="+mn-cs"/>
              </a:rPr>
              <a:t>）需要多次</a:t>
            </a:r>
            <a:r>
              <a:rPr lang="en-US" altLang="zh-CN" sz="1200" b="0" i="0" u="none" strike="noStrike" kern="1200" dirty="0">
                <a:solidFill>
                  <a:schemeClr val="tx1"/>
                </a:solidFill>
                <a:effectLst/>
                <a:latin typeface="+mn-lt"/>
                <a:ea typeface="+mn-ea"/>
                <a:cs typeface="+mn-cs"/>
              </a:rPr>
              <a:t>Far memory</a:t>
            </a:r>
            <a:r>
              <a:rPr lang="zh-CN" altLang="en-US" sz="1200" b="0" i="0" u="none" strike="noStrike" kern="1200" dirty="0">
                <a:solidFill>
                  <a:schemeClr val="tx1"/>
                </a:solidFill>
                <a:effectLst/>
                <a:latin typeface="+mn-lt"/>
                <a:ea typeface="+mn-ea"/>
                <a:cs typeface="+mn-cs"/>
              </a:rPr>
              <a:t>操作（如</a:t>
            </a:r>
            <a:r>
              <a:rPr lang="en-US" altLang="zh-CN" sz="1200" b="0" i="0" u="none" strike="noStrike" kern="1200" dirty="0">
                <a:solidFill>
                  <a:schemeClr val="tx1"/>
                </a:solidFill>
                <a:effectLst/>
                <a:latin typeface="+mn-lt"/>
                <a:ea typeface="+mn-ea"/>
                <a:cs typeface="+mn-cs"/>
              </a:rPr>
              <a:t>one-sided RDMA</a:t>
            </a:r>
            <a:r>
              <a:rPr lang="zh-CN" altLang="en-US" sz="1200" b="0" i="0" u="none" strike="noStrike" kern="1200" dirty="0">
                <a:solidFill>
                  <a:schemeClr val="tx1"/>
                </a:solidFill>
                <a:effectLst/>
                <a:latin typeface="+mn-lt"/>
                <a:ea typeface="+mn-ea"/>
                <a:cs typeface="+mn-cs"/>
              </a:rPr>
              <a:t>）来完成。</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5</a:t>
            </a:fld>
            <a:endParaRPr kumimoji="1" lang="zh-CN" altLang="en-US"/>
          </a:p>
        </p:txBody>
      </p:sp>
    </p:spTree>
    <p:extLst>
      <p:ext uri="{BB962C8B-B14F-4D97-AF65-F5344CB8AC3E}">
        <p14:creationId xmlns:p14="http://schemas.microsoft.com/office/powerpoint/2010/main" val="2880445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之前</a:t>
            </a:r>
            <a:r>
              <a:rPr lang="en-US" altLang="zh-CN" sz="1200" b="0" i="0" u="none" strike="noStrike" kern="1200" dirty="0">
                <a:solidFill>
                  <a:schemeClr val="tx1"/>
                </a:solidFill>
                <a:effectLst/>
                <a:latin typeface="+mn-lt"/>
                <a:ea typeface="+mn-ea"/>
                <a:cs typeface="+mn-cs"/>
              </a:rPr>
              <a:t>Facebook</a:t>
            </a:r>
            <a:r>
              <a:rPr lang="zh-CN" altLang="en-US" sz="1200" b="0" i="0" u="none" strike="noStrike" kern="1200" dirty="0">
                <a:solidFill>
                  <a:schemeClr val="tx1"/>
                </a:solidFill>
                <a:effectLst/>
                <a:latin typeface="+mn-lt"/>
                <a:ea typeface="+mn-ea"/>
                <a:cs typeface="+mn-cs"/>
              </a:rPr>
              <a:t>的一篇工作指出</a:t>
            </a:r>
            <a:r>
              <a:rPr lang="en-US" altLang="zh-CN" sz="1200" b="0" i="0" u="none" strike="noStrike" kern="1200" dirty="0">
                <a:solidFill>
                  <a:schemeClr val="tx1"/>
                </a:solidFill>
                <a:effectLst/>
                <a:latin typeface="+mn-lt"/>
                <a:ea typeface="+mn-ea"/>
                <a:cs typeface="+mn-cs"/>
              </a:rPr>
              <a:t>in-memory caching</a:t>
            </a:r>
            <a:r>
              <a:rPr lang="zh-CN" altLang="en-US" sz="1200" b="0" i="0" u="none" strike="noStrike" kern="1200" dirty="0">
                <a:solidFill>
                  <a:schemeClr val="tx1"/>
                </a:solidFill>
                <a:effectLst/>
                <a:latin typeface="+mn-lt"/>
                <a:ea typeface="+mn-ea"/>
                <a:cs typeface="+mn-cs"/>
              </a:rPr>
              <a:t>不一定遵守齐夫分布（即访问频率与该数据火热程度排名倒数成正比，热的数据访问概率会远远高于冷的数据）。</a:t>
            </a:r>
            <a:endParaRPr lang="en-US" altLang="zh-CN" sz="1200" b="0" i="0" u="none" strike="noStrike" kern="1200" dirty="0">
              <a:solidFill>
                <a:schemeClr val="tx1"/>
              </a:solidFill>
              <a:effectLst/>
              <a:latin typeface="+mn-lt"/>
              <a:ea typeface="+mn-ea"/>
              <a:cs typeface="+mn-cs"/>
            </a:endParaRPr>
          </a:p>
          <a:p>
            <a:endParaRPr lang="en-US" altLang="zh-CN" sz="1200" b="0" i="0" u="none" strike="noStrike" kern="1200" dirty="0">
              <a:solidFill>
                <a:schemeClr val="tx1"/>
              </a:solidFill>
              <a:effectLst/>
              <a:latin typeface="+mn-lt"/>
              <a:ea typeface="+mn-ea"/>
              <a:cs typeface="+mn-cs"/>
            </a:endParaRPr>
          </a:p>
          <a:p>
            <a:r>
              <a:rPr lang="zh-CN" altLang="en-US" sz="1200" b="0" i="0" u="none" strike="noStrike" kern="1200" dirty="0">
                <a:solidFill>
                  <a:schemeClr val="tx1"/>
                </a:solidFill>
                <a:effectLst/>
                <a:latin typeface="+mn-lt"/>
                <a:ea typeface="+mn-ea"/>
                <a:cs typeface="+mn-cs"/>
              </a:rPr>
              <a:t>而之前很多工作都是基于此假设基础上设计的。然而从</a:t>
            </a:r>
            <a:r>
              <a:rPr lang="en-US" altLang="zh-CN" sz="1200" b="0" i="0" u="none" strike="noStrike" kern="1200" dirty="0">
                <a:solidFill>
                  <a:schemeClr val="tx1"/>
                </a:solidFill>
                <a:effectLst/>
                <a:latin typeface="+mn-lt"/>
                <a:ea typeface="+mn-ea"/>
                <a:cs typeface="+mn-cs"/>
              </a:rPr>
              <a:t>Twitter</a:t>
            </a:r>
            <a:r>
              <a:rPr lang="zh-CN" altLang="en-US" sz="1200" b="0" i="0" u="none" strike="noStrike" kern="1200" dirty="0">
                <a:solidFill>
                  <a:schemeClr val="tx1"/>
                </a:solidFill>
                <a:effectLst/>
                <a:latin typeface="+mn-lt"/>
                <a:ea typeface="+mn-ea"/>
                <a:cs typeface="+mn-cs"/>
              </a:rPr>
              <a:t>的测试集中显示，齐夫分布仍然适用，只有部分最热门的数据没有拟合的那么热，最冷的比拟合的更冷，如下图所示。</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44</a:t>
            </a:fld>
            <a:endParaRPr kumimoji="1" lang="zh-CN" altLang="en-US"/>
          </a:p>
        </p:txBody>
      </p:sp>
    </p:spTree>
    <p:extLst>
      <p:ext uri="{BB962C8B-B14F-4D97-AF65-F5344CB8AC3E}">
        <p14:creationId xmlns:p14="http://schemas.microsoft.com/office/powerpoint/2010/main" val="1197284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此外，该工作还发现大部分</a:t>
            </a:r>
            <a:r>
              <a:rPr lang="en-US" altLang="zh-CN" sz="1200" b="0" i="0" u="none" strike="noStrike" kern="1200" dirty="0">
                <a:solidFill>
                  <a:schemeClr val="tx1"/>
                </a:solidFill>
                <a:effectLst/>
                <a:latin typeface="+mn-lt"/>
                <a:ea typeface="+mn-ea"/>
                <a:cs typeface="+mn-cs"/>
              </a:rPr>
              <a:t>key-value</a:t>
            </a:r>
            <a:r>
              <a:rPr lang="zh-CN" altLang="en-US" sz="1200" b="0" i="0" u="none" strike="noStrike" kern="1200" dirty="0">
                <a:solidFill>
                  <a:schemeClr val="tx1"/>
                </a:solidFill>
                <a:effectLst/>
                <a:latin typeface="+mn-lt"/>
                <a:ea typeface="+mn-ea"/>
                <a:cs typeface="+mn-cs"/>
              </a:rPr>
              <a:t>都非常的小（如下图，</a:t>
            </a:r>
            <a:r>
              <a:rPr lang="en-US" altLang="zh-CN" sz="1200" b="0" i="0" u="none" strike="noStrike" kern="1200" dirty="0">
                <a:solidFill>
                  <a:schemeClr val="tx1"/>
                </a:solidFill>
                <a:effectLst/>
                <a:latin typeface="+mn-lt"/>
                <a:ea typeface="+mn-ea"/>
                <a:cs typeface="+mn-cs"/>
              </a:rPr>
              <a:t>75%</a:t>
            </a:r>
            <a:r>
              <a:rPr lang="zh-CN" altLang="en-US" sz="1200" b="0" i="0" u="none" strike="noStrike" kern="1200" dirty="0">
                <a:solidFill>
                  <a:schemeClr val="tx1"/>
                </a:solidFill>
                <a:effectLst/>
                <a:latin typeface="+mn-lt"/>
                <a:ea typeface="+mn-ea"/>
                <a:cs typeface="+mn-cs"/>
              </a:rPr>
              <a:t>都小于</a:t>
            </a:r>
            <a:r>
              <a:rPr lang="en-US" altLang="zh-CN" sz="1200" b="0" i="0" u="none" strike="noStrike" kern="1200" dirty="0">
                <a:solidFill>
                  <a:schemeClr val="tx1"/>
                </a:solidFill>
                <a:effectLst/>
                <a:latin typeface="+mn-lt"/>
                <a:ea typeface="+mn-ea"/>
                <a:cs typeface="+mn-cs"/>
              </a:rPr>
              <a:t>1kb</a:t>
            </a:r>
            <a:r>
              <a:rPr lang="zh-CN" altLang="en-US" sz="1200" b="0" i="0" u="none" strike="noStrike" kern="1200" dirty="0">
                <a:solidFill>
                  <a:schemeClr val="tx1"/>
                </a:solidFill>
                <a:effectLst/>
                <a:latin typeface="+mn-lt"/>
                <a:ea typeface="+mn-ea"/>
                <a:cs typeface="+mn-cs"/>
              </a:rPr>
              <a:t>），最终导致</a:t>
            </a:r>
            <a:r>
              <a:rPr lang="en-US" altLang="zh-CN" sz="1200" b="0" i="0" u="none" strike="noStrike" kern="1200" dirty="0">
                <a:solidFill>
                  <a:schemeClr val="tx1"/>
                </a:solidFill>
                <a:effectLst/>
                <a:latin typeface="+mn-lt"/>
                <a:ea typeface="+mn-ea"/>
                <a:cs typeface="+mn-cs"/>
              </a:rPr>
              <a:t>CPU</a:t>
            </a:r>
            <a:r>
              <a:rPr lang="zh-CN" altLang="en-US" sz="1200" b="0" i="0" u="none" strike="noStrike" kern="1200" dirty="0">
                <a:solidFill>
                  <a:schemeClr val="tx1"/>
                </a:solidFill>
                <a:effectLst/>
                <a:latin typeface="+mn-lt"/>
                <a:ea typeface="+mn-ea"/>
                <a:cs typeface="+mn-cs"/>
              </a:rPr>
              <a:t>性能有可能成为提升吞吐率的瓶颈（大约</a:t>
            </a:r>
            <a:r>
              <a:rPr lang="en-US" altLang="zh-CN" sz="1200" b="0" i="0" u="none" strike="noStrike" kern="1200" dirty="0">
                <a:solidFill>
                  <a:schemeClr val="tx1"/>
                </a:solidFill>
                <a:effectLst/>
                <a:latin typeface="+mn-lt"/>
                <a:ea typeface="+mn-ea"/>
                <a:cs typeface="+mn-cs"/>
              </a:rPr>
              <a:t>20%</a:t>
            </a:r>
            <a:r>
              <a:rPr lang="zh-CN" altLang="en-US" sz="1200" b="0" i="0" u="none" strike="noStrike" kern="1200" dirty="0">
                <a:solidFill>
                  <a:schemeClr val="tx1"/>
                </a:solidFill>
                <a:effectLst/>
                <a:latin typeface="+mn-lt"/>
                <a:ea typeface="+mn-ea"/>
                <a:cs typeface="+mn-cs"/>
              </a:rPr>
              <a:t>的集群中）。</a:t>
            </a:r>
            <a:endParaRPr lang="en-US" altLang="zh-CN" sz="1200" b="0" i="0" u="none" strike="noStrike" kern="1200" dirty="0">
              <a:solidFill>
                <a:schemeClr val="tx1"/>
              </a:solidFill>
              <a:effectLst/>
              <a:latin typeface="+mn-lt"/>
              <a:ea typeface="+mn-ea"/>
              <a:cs typeface="+mn-cs"/>
            </a:endParaRPr>
          </a:p>
          <a:p>
            <a:r>
              <a:rPr lang="zh-CN" altLang="en-US" sz="1200" b="0" i="0" u="none" strike="noStrike" kern="1200" dirty="0">
                <a:solidFill>
                  <a:schemeClr val="tx1"/>
                </a:solidFill>
                <a:effectLst/>
                <a:latin typeface="+mn-lt"/>
                <a:ea typeface="+mn-ea"/>
                <a:cs typeface="+mn-cs"/>
              </a:rPr>
              <a:t>同时，这导致一个比较奇特现象就是，大约有</a:t>
            </a:r>
            <a:r>
              <a:rPr lang="en-US" altLang="zh-CN" sz="1200" b="0" i="0" u="none" strike="noStrike" kern="1200" dirty="0">
                <a:solidFill>
                  <a:schemeClr val="tx1"/>
                </a:solidFill>
                <a:effectLst/>
                <a:latin typeface="+mn-lt"/>
                <a:ea typeface="+mn-ea"/>
                <a:cs typeface="+mn-cs"/>
              </a:rPr>
              <a:t>50%</a:t>
            </a:r>
            <a:r>
              <a:rPr lang="zh-CN" altLang="en-US" sz="1200" b="0" i="0" u="none" strike="noStrike" kern="1200" dirty="0">
                <a:solidFill>
                  <a:schemeClr val="tx1"/>
                </a:solidFill>
                <a:effectLst/>
                <a:latin typeface="+mn-lt"/>
                <a:ea typeface="+mn-ea"/>
                <a:cs typeface="+mn-cs"/>
              </a:rPr>
              <a:t>的键值对中，</a:t>
            </a:r>
            <a:r>
              <a:rPr lang="en-US" altLang="zh-CN" sz="1200" b="0" i="0" u="none" strike="noStrike" kern="1200" dirty="0">
                <a:solidFill>
                  <a:schemeClr val="tx1"/>
                </a:solidFill>
                <a:effectLst/>
                <a:latin typeface="+mn-lt"/>
                <a:ea typeface="+mn-ea"/>
                <a:cs typeface="+mn-cs"/>
              </a:rPr>
              <a:t>value</a:t>
            </a:r>
            <a:r>
              <a:rPr lang="zh-CN" altLang="en-US" sz="1200" b="0" i="0" u="none" strike="noStrike" kern="1200" dirty="0">
                <a:solidFill>
                  <a:schemeClr val="tx1"/>
                </a:solidFill>
                <a:effectLst/>
                <a:latin typeface="+mn-lt"/>
                <a:ea typeface="+mn-ea"/>
                <a:cs typeface="+mn-cs"/>
              </a:rPr>
              <a:t>的大小在</a:t>
            </a:r>
            <a:r>
              <a:rPr lang="en-US" altLang="zh-CN" sz="1200" b="0" i="0" u="none" strike="noStrike" kern="1200" dirty="0">
                <a:solidFill>
                  <a:schemeClr val="tx1"/>
                </a:solidFill>
                <a:effectLst/>
                <a:latin typeface="+mn-lt"/>
                <a:ea typeface="+mn-ea"/>
                <a:cs typeface="+mn-cs"/>
              </a:rPr>
              <a:t>key</a:t>
            </a:r>
            <a:r>
              <a:rPr lang="zh-CN" altLang="en-US" sz="1200" b="0" i="0" u="none" strike="noStrike" kern="1200" dirty="0">
                <a:solidFill>
                  <a:schemeClr val="tx1"/>
                </a:solidFill>
                <a:effectLst/>
                <a:latin typeface="+mn-lt"/>
                <a:ea typeface="+mn-ea"/>
                <a:cs typeface="+mn-cs"/>
              </a:rPr>
              <a:t>大小的</a:t>
            </a:r>
            <a:r>
              <a:rPr lang="en-US" altLang="zh-CN" sz="1200" b="0" i="0" u="none" strike="noStrike" kern="1200" dirty="0">
                <a:solidFill>
                  <a:schemeClr val="tx1"/>
                </a:solidFill>
                <a:effectLst/>
                <a:latin typeface="+mn-lt"/>
                <a:ea typeface="+mn-ea"/>
                <a:cs typeface="+mn-cs"/>
              </a:rPr>
              <a:t>5</a:t>
            </a:r>
            <a:r>
              <a:rPr lang="zh-CN" altLang="en-US" sz="1200" b="0" i="0" u="none" strike="noStrike" kern="1200" dirty="0">
                <a:solidFill>
                  <a:schemeClr val="tx1"/>
                </a:solidFill>
                <a:effectLst/>
                <a:latin typeface="+mn-lt"/>
                <a:ea typeface="+mn-ea"/>
                <a:cs typeface="+mn-cs"/>
              </a:rPr>
              <a:t>倍以内。导致这个问题的主要原因是</a:t>
            </a:r>
            <a:r>
              <a:rPr lang="en-US" altLang="zh-CN" sz="1200" b="0" i="0" u="none" strike="noStrike" kern="1200" dirty="0">
                <a:solidFill>
                  <a:schemeClr val="tx1"/>
                </a:solidFill>
                <a:effectLst/>
                <a:latin typeface="+mn-lt"/>
                <a:ea typeface="+mn-ea"/>
                <a:cs typeface="+mn-cs"/>
              </a:rPr>
              <a:t>key</a:t>
            </a:r>
            <a:r>
              <a:rPr lang="zh-CN" altLang="en-US" sz="1200" b="0" i="0" u="none" strike="noStrike" kern="1200" dirty="0">
                <a:solidFill>
                  <a:schemeClr val="tx1"/>
                </a:solidFill>
                <a:effectLst/>
                <a:latin typeface="+mn-lt"/>
                <a:ea typeface="+mn-ea"/>
                <a:cs typeface="+mn-cs"/>
              </a:rPr>
              <a:t>中往往还包含了很多</a:t>
            </a:r>
            <a:r>
              <a:rPr lang="en-US" altLang="zh-CN" sz="1200" b="0" i="0" u="none" strike="noStrike" kern="1200" dirty="0">
                <a:solidFill>
                  <a:schemeClr val="tx1"/>
                </a:solidFill>
                <a:effectLst/>
                <a:latin typeface="+mn-lt"/>
                <a:ea typeface="+mn-ea"/>
                <a:cs typeface="+mn-cs"/>
              </a:rPr>
              <a:t>namespace</a:t>
            </a:r>
            <a:r>
              <a:rPr lang="zh-CN" altLang="en-US" sz="1200" b="0" i="0" u="none" strike="noStrike" kern="1200" dirty="0">
                <a:solidFill>
                  <a:schemeClr val="tx1"/>
                </a:solidFill>
                <a:effectLst/>
                <a:latin typeface="+mn-lt"/>
                <a:ea typeface="+mn-ea"/>
                <a:cs typeface="+mn-cs"/>
              </a:rPr>
              <a:t>的信息，如</a:t>
            </a:r>
            <a:r>
              <a:rPr lang="en-US" altLang="zh-CN" sz="1200" b="0" i="0" u="none" strike="noStrike" kern="1200" dirty="0">
                <a:solidFill>
                  <a:schemeClr val="tx1"/>
                </a:solidFill>
                <a:effectLst/>
                <a:latin typeface="+mn-lt"/>
                <a:ea typeface="+mn-ea"/>
                <a:cs typeface="+mn-cs"/>
              </a:rPr>
              <a:t>NS1:NS2:...:id</a:t>
            </a:r>
            <a:r>
              <a:rPr lang="zh-CN" altLang="en-US" sz="1200" b="0" i="0" u="none" strike="noStrike" kern="1200" dirty="0">
                <a:solidFill>
                  <a:schemeClr val="tx1"/>
                </a:solidFill>
                <a:effectLst/>
                <a:latin typeface="+mn-lt"/>
                <a:ea typeface="+mn-ea"/>
                <a:cs typeface="+mn-cs"/>
              </a:rPr>
              <a:t>。而这导致实际有用信息存储的利用率不高。因此，之后的研究同样应该尝试压缩</a:t>
            </a:r>
            <a:r>
              <a:rPr lang="en-US" altLang="zh-CN" sz="1200" b="0" i="0" u="none" strike="noStrike" kern="1200" dirty="0">
                <a:solidFill>
                  <a:schemeClr val="tx1"/>
                </a:solidFill>
                <a:effectLst/>
                <a:latin typeface="+mn-lt"/>
                <a:ea typeface="+mn-ea"/>
                <a:cs typeface="+mn-cs"/>
              </a:rPr>
              <a:t>key</a:t>
            </a:r>
            <a:r>
              <a:rPr lang="zh-CN" altLang="en-US" sz="1200" b="0" i="0" u="none" strike="noStrike" kern="1200" dirty="0">
                <a:solidFill>
                  <a:schemeClr val="tx1"/>
                </a:solidFill>
                <a:effectLst/>
                <a:latin typeface="+mn-lt"/>
                <a:ea typeface="+mn-ea"/>
                <a:cs typeface="+mn-cs"/>
              </a:rPr>
              <a:t>的大小。</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45</a:t>
            </a:fld>
            <a:endParaRPr kumimoji="1" lang="zh-CN" altLang="en-US"/>
          </a:p>
        </p:txBody>
      </p:sp>
    </p:spTree>
    <p:extLst>
      <p:ext uri="{BB962C8B-B14F-4D97-AF65-F5344CB8AC3E}">
        <p14:creationId xmlns:p14="http://schemas.microsoft.com/office/powerpoint/2010/main" val="2648465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该工作还指出，在部分场景中，需要分配的</a:t>
            </a:r>
            <a:r>
              <a:rPr lang="en-US" altLang="zh-CN" sz="1200" b="0" i="0" u="none" strike="noStrike" kern="1200" dirty="0">
                <a:solidFill>
                  <a:schemeClr val="tx1"/>
                </a:solidFill>
                <a:effectLst/>
                <a:latin typeface="+mn-lt"/>
                <a:ea typeface="+mn-ea"/>
                <a:cs typeface="+mn-cs"/>
              </a:rPr>
              <a:t>object</a:t>
            </a:r>
            <a:r>
              <a:rPr lang="zh-CN" altLang="en-US" sz="1200" b="0" i="0" u="none" strike="noStrike" kern="1200" dirty="0">
                <a:solidFill>
                  <a:schemeClr val="tx1"/>
                </a:solidFill>
                <a:effectLst/>
                <a:latin typeface="+mn-lt"/>
                <a:ea typeface="+mn-ea"/>
                <a:cs typeface="+mn-cs"/>
              </a:rPr>
              <a:t>的大小并不是固定的。如下图所示，随着时间的变化，</a:t>
            </a:r>
            <a:r>
              <a:rPr lang="en-US" altLang="zh-CN" sz="1200" b="0" i="0" u="none" strike="noStrike" kern="1200" dirty="0">
                <a:solidFill>
                  <a:schemeClr val="tx1"/>
                </a:solidFill>
                <a:effectLst/>
                <a:latin typeface="+mn-lt"/>
                <a:ea typeface="+mn-ea"/>
                <a:cs typeface="+mn-cs"/>
              </a:rPr>
              <a:t>request</a:t>
            </a:r>
            <a:r>
              <a:rPr lang="zh-CN" altLang="en-US" sz="1200" b="0" i="0" u="none" strike="noStrike" kern="1200" dirty="0">
                <a:solidFill>
                  <a:schemeClr val="tx1"/>
                </a:solidFill>
                <a:effectLst/>
                <a:latin typeface="+mn-lt"/>
                <a:ea typeface="+mn-ea"/>
                <a:cs typeface="+mn-cs"/>
              </a:rPr>
              <a:t>的大小会产生明显变化（图中越亮的代表这一时间大部分</a:t>
            </a:r>
            <a:r>
              <a:rPr lang="en-US" altLang="zh-CN" sz="1200" b="0" i="0" u="none" strike="noStrike" kern="1200" dirty="0">
                <a:solidFill>
                  <a:schemeClr val="tx1"/>
                </a:solidFill>
                <a:effectLst/>
                <a:latin typeface="+mn-lt"/>
                <a:ea typeface="+mn-ea"/>
                <a:cs typeface="+mn-cs"/>
              </a:rPr>
              <a:t>request</a:t>
            </a:r>
            <a:r>
              <a:rPr lang="zh-CN" altLang="en-US" sz="1200" b="0" i="0" u="none" strike="noStrike" kern="1200" dirty="0">
                <a:solidFill>
                  <a:schemeClr val="tx1"/>
                </a:solidFill>
                <a:effectLst/>
                <a:latin typeface="+mn-lt"/>
                <a:ea typeface="+mn-ea"/>
                <a:cs typeface="+mn-cs"/>
              </a:rPr>
              <a:t>的大小），这将对设计内存分配器也带来新的挑战。</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46</a:t>
            </a:fld>
            <a:endParaRPr kumimoji="1" lang="zh-CN" altLang="en-US"/>
          </a:p>
        </p:txBody>
      </p:sp>
    </p:spTree>
    <p:extLst>
      <p:ext uri="{BB962C8B-B14F-4D97-AF65-F5344CB8AC3E}">
        <p14:creationId xmlns:p14="http://schemas.microsoft.com/office/powerpoint/2010/main" val="1336459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47</a:t>
            </a:fld>
            <a:endParaRPr kumimoji="1" lang="zh-CN" altLang="en-US"/>
          </a:p>
        </p:txBody>
      </p:sp>
    </p:spTree>
    <p:extLst>
      <p:ext uri="{BB962C8B-B14F-4D97-AF65-F5344CB8AC3E}">
        <p14:creationId xmlns:p14="http://schemas.microsoft.com/office/powerpoint/2010/main" val="299004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err="1">
                <a:solidFill>
                  <a:schemeClr val="tx1"/>
                </a:solidFill>
                <a:effectLst/>
                <a:latin typeface="+mn-lt"/>
                <a:ea typeface="+mn-ea"/>
                <a:cs typeface="+mn-cs"/>
              </a:rPr>
              <a:t>XStore</a:t>
            </a:r>
            <a:r>
              <a:rPr lang="zh-CN" altLang="en-US" sz="1200" b="0" i="0" u="none" strike="noStrike" kern="1200" dirty="0">
                <a:solidFill>
                  <a:schemeClr val="tx1"/>
                </a:solidFill>
                <a:effectLst/>
                <a:latin typeface="+mn-lt"/>
                <a:ea typeface="+mn-ea"/>
                <a:cs typeface="+mn-cs"/>
              </a:rPr>
              <a:t>将</a:t>
            </a:r>
            <a:r>
              <a:rPr lang="en-US" altLang="zh-CN" sz="1200" b="0" i="0" u="none" strike="noStrike" kern="1200" dirty="0">
                <a:solidFill>
                  <a:schemeClr val="tx1"/>
                </a:solidFill>
                <a:effectLst/>
                <a:latin typeface="+mn-lt"/>
                <a:ea typeface="+mn-ea"/>
                <a:cs typeface="+mn-cs"/>
              </a:rPr>
              <a:t>Learned Index</a:t>
            </a:r>
            <a:r>
              <a:rPr lang="zh-CN" altLang="en-US" sz="1200" b="0" i="0" u="none" strike="noStrike" kern="1200" dirty="0">
                <a:solidFill>
                  <a:schemeClr val="tx1"/>
                </a:solidFill>
                <a:effectLst/>
                <a:latin typeface="+mn-lt"/>
                <a:ea typeface="+mn-ea"/>
                <a:cs typeface="+mn-cs"/>
              </a:rPr>
              <a:t>应用到分布式</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树结构</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键值存储中，同时兼顾功能</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支持增</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删</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改</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查</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、性能</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高吞吐</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低时延</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、资源</a:t>
            </a:r>
            <a:r>
              <a:rPr lang="en-US" altLang="zh-CN" sz="1200" b="0" i="0" u="none" strike="noStrike" kern="1200" dirty="0">
                <a:solidFill>
                  <a:schemeClr val="tx1"/>
                </a:solidFill>
                <a:effectLst/>
                <a:latin typeface="+mn-lt"/>
                <a:ea typeface="+mn-ea"/>
                <a:cs typeface="+mn-cs"/>
              </a:rPr>
              <a:t>(CPU/</a:t>
            </a:r>
            <a:r>
              <a:rPr lang="zh-CN" altLang="en-US" sz="1200" b="0" i="0" u="none" strike="noStrike" kern="1200" dirty="0">
                <a:solidFill>
                  <a:schemeClr val="tx1"/>
                </a:solidFill>
                <a:effectLst/>
                <a:latin typeface="+mn-lt"/>
                <a:ea typeface="+mn-ea"/>
                <a:cs typeface="+mn-cs"/>
              </a:rPr>
              <a:t>内存</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网络低开销</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。它能够将树结构远程遍历的复杂度从</a:t>
            </a:r>
            <a:r>
              <a:rPr lang="en-US" altLang="zh-CN" sz="1200" b="0" i="0" u="none" strike="noStrike" kern="1200" dirty="0">
                <a:solidFill>
                  <a:schemeClr val="tx1"/>
                </a:solidFill>
                <a:effectLst/>
                <a:latin typeface="+mn-lt"/>
                <a:ea typeface="+mn-ea"/>
                <a:cs typeface="+mn-cs"/>
              </a:rPr>
              <a:t>O(log(N))</a:t>
            </a:r>
            <a:r>
              <a:rPr lang="zh-CN" altLang="en-US" sz="1200" b="0" i="0" u="none" strike="noStrike" kern="1200" dirty="0">
                <a:solidFill>
                  <a:schemeClr val="tx1"/>
                </a:solidFill>
                <a:effectLst/>
                <a:latin typeface="+mn-lt"/>
                <a:ea typeface="+mn-ea"/>
                <a:cs typeface="+mn-cs"/>
              </a:rPr>
              <a:t>降低到</a:t>
            </a:r>
            <a:r>
              <a:rPr lang="en-US" altLang="zh-CN" sz="1200" b="0" i="0" u="none" strike="noStrike" kern="1200" dirty="0">
                <a:solidFill>
                  <a:schemeClr val="tx1"/>
                </a:solidFill>
                <a:effectLst/>
                <a:latin typeface="+mn-lt"/>
                <a:ea typeface="+mn-ea"/>
                <a:cs typeface="+mn-cs"/>
              </a:rPr>
              <a:t>O(1)</a:t>
            </a:r>
            <a:r>
              <a:rPr lang="zh-CN" altLang="en-US" sz="1200" b="0" i="0" u="none" strike="noStrike" kern="1200" dirty="0">
                <a:solidFill>
                  <a:schemeClr val="tx1"/>
                </a:solidFill>
                <a:effectLst/>
                <a:latin typeface="+mn-lt"/>
                <a:ea typeface="+mn-ea"/>
                <a:cs typeface="+mn-cs"/>
              </a:rPr>
              <a:t>，在获得高网络利用率的同时降低了服务端</a:t>
            </a:r>
            <a:r>
              <a:rPr lang="en-US" altLang="zh-CN" sz="1200" b="0" i="0" u="none" strike="noStrike" kern="1200" dirty="0">
                <a:solidFill>
                  <a:schemeClr val="tx1"/>
                </a:solidFill>
                <a:effectLst/>
                <a:latin typeface="+mn-lt"/>
                <a:ea typeface="+mn-ea"/>
                <a:cs typeface="+mn-cs"/>
              </a:rPr>
              <a:t>CPU</a:t>
            </a:r>
            <a:r>
              <a:rPr lang="zh-CN" altLang="en-US" sz="1200" b="0" i="0" u="none" strike="noStrike" kern="1200" dirty="0">
                <a:solidFill>
                  <a:schemeClr val="tx1"/>
                </a:solidFill>
                <a:effectLst/>
                <a:latin typeface="+mn-lt"/>
                <a:ea typeface="+mn-ea"/>
                <a:cs typeface="+mn-cs"/>
              </a:rPr>
              <a:t>开销和客户端内存占用。</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7</a:t>
            </a:fld>
            <a:endParaRPr kumimoji="1" lang="zh-CN" altLang="en-US"/>
          </a:p>
        </p:txBody>
      </p:sp>
    </p:spTree>
    <p:extLst>
      <p:ext uri="{BB962C8B-B14F-4D97-AF65-F5344CB8AC3E}">
        <p14:creationId xmlns:p14="http://schemas.microsoft.com/office/powerpoint/2010/main" val="132213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两层线性模型</a:t>
            </a:r>
            <a:endParaRPr kumimoji="1" lang="en-US" altLang="zh-CN" dirty="0"/>
          </a:p>
          <a:p>
            <a:endParaRPr kumimoji="1" lang="en-US" altLang="zh-CN" dirty="0"/>
          </a:p>
          <a:p>
            <a:r>
              <a:rPr lang="en-US" altLang="zh-CN" sz="1200" b="0" i="0" u="none" strike="noStrike" kern="1200" dirty="0">
                <a:solidFill>
                  <a:schemeClr val="tx1"/>
                </a:solidFill>
                <a:effectLst/>
                <a:latin typeface="+mn-lt"/>
                <a:ea typeface="+mn-ea"/>
                <a:cs typeface="+mn-cs"/>
              </a:rPr>
              <a:t>B</a:t>
            </a:r>
            <a:r>
              <a:rPr lang="zh-CN" altLang="en-US" sz="1200" b="0" i="0" u="none" strike="noStrike" kern="1200" dirty="0">
                <a:solidFill>
                  <a:schemeClr val="tx1"/>
                </a:solidFill>
                <a:effectLst/>
                <a:latin typeface="+mn-lt"/>
                <a:ea typeface="+mn-ea"/>
                <a:cs typeface="+mn-cs"/>
              </a:rPr>
              <a:t>树的值地址不一定是连续的</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还维护了一个页表（</a:t>
            </a:r>
            <a:r>
              <a:rPr lang="en-US" altLang="zh-CN" sz="1200" b="0" i="0" u="none" strike="noStrike" kern="1200" dirty="0">
                <a:solidFill>
                  <a:schemeClr val="tx1"/>
                </a:solidFill>
                <a:effectLst/>
                <a:latin typeface="+mn-lt"/>
                <a:ea typeface="+mn-ea"/>
                <a:cs typeface="+mn-cs"/>
              </a:rPr>
              <a:t>translation table</a:t>
            </a:r>
            <a:r>
              <a:rPr lang="zh-CN" altLang="en-US" sz="1200" b="0" i="0" u="none" strike="noStrike" kern="1200" dirty="0">
                <a:solidFill>
                  <a:schemeClr val="tx1"/>
                </a:solidFill>
                <a:effectLst/>
                <a:latin typeface="+mn-lt"/>
                <a:ea typeface="+mn-ea"/>
                <a:cs typeface="+mn-cs"/>
              </a:rPr>
              <a:t>）。页表将值的地址翻译成一个可被学习的有序的地址</a:t>
            </a:r>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9</a:t>
            </a:fld>
            <a:endParaRPr kumimoji="1" lang="zh-CN" altLang="en-US"/>
          </a:p>
        </p:txBody>
      </p:sp>
    </p:spTree>
    <p:extLst>
      <p:ext uri="{BB962C8B-B14F-4D97-AF65-F5344CB8AC3E}">
        <p14:creationId xmlns:p14="http://schemas.microsoft.com/office/powerpoint/2010/main" val="374503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在</a:t>
            </a:r>
            <a:r>
              <a:rPr lang="en-US" altLang="zh-CN" sz="1200" b="0" i="0" u="none" strike="noStrike" kern="1200" dirty="0">
                <a:solidFill>
                  <a:schemeClr val="tx1"/>
                </a:solidFill>
                <a:effectLst/>
                <a:latin typeface="+mn-lt"/>
                <a:ea typeface="+mn-ea"/>
                <a:cs typeface="+mn-cs"/>
              </a:rPr>
              <a:t>YCSB</a:t>
            </a:r>
            <a:r>
              <a:rPr lang="zh-CN" altLang="en-US" sz="1200" b="0" i="0" u="none" strike="noStrike" kern="1200" dirty="0">
                <a:solidFill>
                  <a:schemeClr val="tx1"/>
                </a:solidFill>
                <a:effectLst/>
                <a:latin typeface="+mn-lt"/>
                <a:ea typeface="+mn-ea"/>
                <a:cs typeface="+mn-cs"/>
              </a:rPr>
              <a:t>测试基准下，一台装备有两张</a:t>
            </a:r>
            <a:r>
              <a:rPr lang="en-US" altLang="zh-CN" sz="1200" b="0" i="0" u="none" strike="noStrike" kern="1200" dirty="0">
                <a:solidFill>
                  <a:schemeClr val="tx1"/>
                </a:solidFill>
                <a:effectLst/>
                <a:latin typeface="+mn-lt"/>
                <a:ea typeface="+mn-ea"/>
                <a:cs typeface="+mn-cs"/>
              </a:rPr>
              <a:t>Mellanox ConnectX-4</a:t>
            </a:r>
            <a:r>
              <a:rPr lang="zh-CN" altLang="en-US" sz="1200" b="0" i="0" u="none" strike="noStrike" kern="1200" dirty="0">
                <a:solidFill>
                  <a:schemeClr val="tx1"/>
                </a:solidFill>
                <a:effectLst/>
                <a:latin typeface="+mn-lt"/>
                <a:ea typeface="+mn-ea"/>
                <a:cs typeface="+mn-cs"/>
              </a:rPr>
              <a:t>网卡的</a:t>
            </a:r>
            <a:r>
              <a:rPr lang="en-US" altLang="zh-CN" sz="1200" b="0" i="0" u="none" strike="noStrike" kern="1200" dirty="0" err="1">
                <a:solidFill>
                  <a:schemeClr val="tx1"/>
                </a:solidFill>
                <a:effectLst/>
                <a:latin typeface="+mn-lt"/>
                <a:ea typeface="+mn-ea"/>
                <a:cs typeface="+mn-cs"/>
              </a:rPr>
              <a:t>XStore</a:t>
            </a:r>
            <a:r>
              <a:rPr lang="zh-CN" altLang="en-US" sz="1200" b="0" i="0" u="none" strike="noStrike" kern="1200" dirty="0">
                <a:solidFill>
                  <a:schemeClr val="tx1"/>
                </a:solidFill>
                <a:effectLst/>
                <a:latin typeface="+mn-lt"/>
                <a:ea typeface="+mn-ea"/>
                <a:cs typeface="+mn-cs"/>
              </a:rPr>
              <a:t>服务器可以支持</a:t>
            </a:r>
            <a:r>
              <a:rPr lang="en-US" altLang="zh-CN" sz="1200" b="0" i="0" u="none" strike="noStrike" kern="1200" dirty="0">
                <a:solidFill>
                  <a:schemeClr val="tx1"/>
                </a:solidFill>
                <a:effectLst/>
                <a:latin typeface="+mn-lt"/>
                <a:ea typeface="+mn-ea"/>
                <a:cs typeface="+mn-cs"/>
              </a:rPr>
              <a:t>40M Get</a:t>
            </a:r>
            <a:r>
              <a:rPr lang="zh-CN" altLang="en-US" sz="1200" b="0" i="0" u="none" strike="noStrike" kern="1200" dirty="0">
                <a:solidFill>
                  <a:schemeClr val="tx1"/>
                </a:solidFill>
                <a:effectLst/>
                <a:latin typeface="+mn-lt"/>
                <a:ea typeface="+mn-ea"/>
                <a:cs typeface="+mn-cs"/>
              </a:rPr>
              <a:t>操作，同时不使用任何服务器的处理器。同时，</a:t>
            </a:r>
            <a:r>
              <a:rPr lang="en-US" altLang="zh-CN" sz="1200" b="0" i="0" u="none" strike="noStrike" kern="1200" dirty="0" err="1">
                <a:solidFill>
                  <a:schemeClr val="tx1"/>
                </a:solidFill>
                <a:effectLst/>
                <a:latin typeface="+mn-lt"/>
                <a:ea typeface="+mn-ea"/>
                <a:cs typeface="+mn-cs"/>
              </a:rPr>
              <a:t>XStore</a:t>
            </a:r>
            <a:r>
              <a:rPr lang="zh-CN" altLang="en-US" sz="1200" b="0" i="0" u="none" strike="noStrike" kern="1200" dirty="0">
                <a:solidFill>
                  <a:schemeClr val="tx1"/>
                </a:solidFill>
                <a:effectLst/>
                <a:latin typeface="+mn-lt"/>
                <a:ea typeface="+mn-ea"/>
                <a:cs typeface="+mn-cs"/>
              </a:rPr>
              <a:t>相比较在客户端缓存服务器的</a:t>
            </a:r>
            <a:r>
              <a:rPr lang="en-US" altLang="zh-CN" sz="1200" b="0" i="0" u="none" strike="noStrike" kern="1200" dirty="0">
                <a:solidFill>
                  <a:schemeClr val="tx1"/>
                </a:solidFill>
                <a:effectLst/>
                <a:latin typeface="+mn-lt"/>
                <a:ea typeface="+mn-ea"/>
                <a:cs typeface="+mn-cs"/>
              </a:rPr>
              <a:t>B+</a:t>
            </a:r>
            <a:r>
              <a:rPr lang="zh-CN" altLang="en-US" sz="1200" b="0" i="0" u="none" strike="noStrike" kern="1200" dirty="0">
                <a:solidFill>
                  <a:schemeClr val="tx1"/>
                </a:solidFill>
                <a:effectLst/>
                <a:latin typeface="+mn-lt"/>
                <a:ea typeface="+mn-ea"/>
                <a:cs typeface="+mn-cs"/>
              </a:rPr>
              <a:t>树，提供了更好的内存</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性能</a:t>
            </a:r>
            <a:r>
              <a:rPr lang="en-US" altLang="zh-CN" sz="1200" b="0" i="0" u="none" strike="noStrike" kern="1200" dirty="0">
                <a:solidFill>
                  <a:schemeClr val="tx1"/>
                </a:solidFill>
                <a:effectLst/>
                <a:latin typeface="+mn-lt"/>
                <a:ea typeface="+mn-ea"/>
                <a:cs typeface="+mn-cs"/>
              </a:rPr>
              <a:t>trade-off</a:t>
            </a:r>
            <a:r>
              <a:rPr lang="zh-CN" altLang="en-US" sz="1200" b="0" i="0" u="none" strike="noStrike" kern="1200" dirty="0">
                <a:solidFill>
                  <a:schemeClr val="tx1"/>
                </a:solidFill>
                <a:effectLst/>
                <a:latin typeface="+mn-lt"/>
                <a:ea typeface="+mn-ea"/>
                <a:cs typeface="+mn-cs"/>
              </a:rPr>
              <a:t>。如下图所示，</a:t>
            </a:r>
            <a:r>
              <a:rPr lang="en-US" altLang="zh-CN" sz="1200" b="0" i="0" u="none" strike="noStrike" kern="1200" dirty="0" err="1">
                <a:solidFill>
                  <a:schemeClr val="tx1"/>
                </a:solidFill>
                <a:effectLst/>
                <a:latin typeface="+mn-lt"/>
                <a:ea typeface="+mn-ea"/>
                <a:cs typeface="+mn-cs"/>
              </a:rPr>
              <a:t>XStore</a:t>
            </a:r>
            <a:r>
              <a:rPr lang="zh-CN" altLang="en-US" sz="1200" b="0" i="0" u="none" strike="noStrike" kern="1200" dirty="0">
                <a:solidFill>
                  <a:schemeClr val="tx1"/>
                </a:solidFill>
                <a:effectLst/>
                <a:latin typeface="+mn-lt"/>
                <a:ea typeface="+mn-ea"/>
                <a:cs typeface="+mn-cs"/>
              </a:rPr>
              <a:t>可以减少</a:t>
            </a:r>
            <a:r>
              <a:rPr lang="en-US" altLang="zh-CN" sz="1200" b="0" i="0" u="none" strike="noStrike" kern="1200" dirty="0">
                <a:solidFill>
                  <a:schemeClr val="tx1"/>
                </a:solidFill>
                <a:effectLst/>
                <a:latin typeface="+mn-lt"/>
                <a:ea typeface="+mn-ea"/>
                <a:cs typeface="+mn-cs"/>
              </a:rPr>
              <a:t>99%</a:t>
            </a:r>
            <a:r>
              <a:rPr lang="zh-CN" altLang="en-US" sz="1200" b="0" i="0" u="none" strike="noStrike" kern="1200" dirty="0">
                <a:solidFill>
                  <a:schemeClr val="tx1"/>
                </a:solidFill>
                <a:effectLst/>
                <a:latin typeface="+mn-lt"/>
                <a:ea typeface="+mn-ea"/>
                <a:cs typeface="+mn-cs"/>
              </a:rPr>
              <a:t>客户端内存的使用而只带来</a:t>
            </a:r>
            <a:r>
              <a:rPr lang="en-US" altLang="zh-CN" sz="1200" b="0" i="0" u="none" strike="noStrike" kern="1200" dirty="0">
                <a:solidFill>
                  <a:schemeClr val="tx1"/>
                </a:solidFill>
                <a:effectLst/>
                <a:latin typeface="+mn-lt"/>
                <a:ea typeface="+mn-ea"/>
                <a:cs typeface="+mn-cs"/>
              </a:rPr>
              <a:t>20%</a:t>
            </a:r>
            <a:r>
              <a:rPr lang="zh-CN" altLang="en-US" sz="1200" b="0" i="0" u="none" strike="noStrike" kern="1200" dirty="0">
                <a:solidFill>
                  <a:schemeClr val="tx1"/>
                </a:solidFill>
                <a:effectLst/>
                <a:latin typeface="+mn-lt"/>
                <a:ea typeface="+mn-ea"/>
                <a:cs typeface="+mn-cs"/>
              </a:rPr>
              <a:t>的性能下降。</a:t>
            </a: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10</a:t>
            </a:fld>
            <a:endParaRPr kumimoji="1" lang="zh-CN" altLang="en-US"/>
          </a:p>
        </p:txBody>
      </p:sp>
    </p:spTree>
    <p:extLst>
      <p:ext uri="{BB962C8B-B14F-4D97-AF65-F5344CB8AC3E}">
        <p14:creationId xmlns:p14="http://schemas.microsoft.com/office/powerpoint/2010/main" val="317549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11</a:t>
            </a:fld>
            <a:endParaRPr kumimoji="1" lang="zh-CN" altLang="en-US"/>
          </a:p>
        </p:txBody>
      </p:sp>
    </p:spTree>
    <p:extLst>
      <p:ext uri="{BB962C8B-B14F-4D97-AF65-F5344CB8AC3E}">
        <p14:creationId xmlns:p14="http://schemas.microsoft.com/office/powerpoint/2010/main" val="363751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随着存储技术的发展，尖端存储设备的延迟从毫秒级降到微秒级，因而文件系统的系统调用开销、粗粒度并发控制、未利用硬件级别并行机制开始成为性能瓶颈。此前的文件系统研究通过利用</a:t>
            </a:r>
            <a:r>
              <a:rPr lang="en-US" altLang="zh-CN" sz="1200" b="0" i="0" kern="1200" dirty="0">
                <a:solidFill>
                  <a:schemeClr val="tx1"/>
                </a:solidFill>
                <a:effectLst/>
                <a:latin typeface="+mn-lt"/>
                <a:ea typeface="+mn-ea"/>
                <a:cs typeface="+mn-cs"/>
              </a:rPr>
              <a:t>CPU</a:t>
            </a:r>
            <a:r>
              <a:rPr lang="zh-CN" altLang="en-US" sz="1200" b="0" i="0" kern="1200" dirty="0">
                <a:solidFill>
                  <a:schemeClr val="tx1"/>
                </a:solidFill>
                <a:effectLst/>
                <a:latin typeface="+mn-lt"/>
                <a:ea typeface="+mn-ea"/>
                <a:cs typeface="+mn-cs"/>
              </a:rPr>
              <a:t>并行、存储设备直接访问（</a:t>
            </a:r>
            <a:r>
              <a:rPr lang="en-US" altLang="zh-CN" sz="1200" b="0" i="0" kern="1200" dirty="0">
                <a:solidFill>
                  <a:schemeClr val="tx1"/>
                </a:solidFill>
                <a:effectLst/>
                <a:latin typeface="+mn-lt"/>
                <a:ea typeface="+mn-ea"/>
                <a:cs typeface="+mn-cs"/>
              </a:rPr>
              <a:t>DAX</a:t>
            </a:r>
            <a:r>
              <a:rPr lang="zh-CN" altLang="en-US" sz="1200" b="0" i="0" kern="1200" dirty="0">
                <a:solidFill>
                  <a:schemeClr val="tx1"/>
                </a:solidFill>
                <a:effectLst/>
                <a:latin typeface="+mn-lt"/>
                <a:ea typeface="+mn-ea"/>
                <a:cs typeface="+mn-cs"/>
              </a:rPr>
              <a:t>）以及利用存储设备的算力来优化上述问题，但仍存在着一些不足。</a:t>
            </a:r>
            <a:endParaRPr lang="zh-CN" altLang="en-US"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DE971772-F7A7-B547-BEAC-33C9B9664D6C}" type="slidenum">
              <a:rPr kumimoji="1" lang="zh-CN" altLang="en-US" smtClean="0"/>
              <a:t>12</a:t>
            </a:fld>
            <a:endParaRPr kumimoji="1" lang="zh-CN" altLang="en-US"/>
          </a:p>
        </p:txBody>
      </p:sp>
    </p:spTree>
    <p:extLst>
      <p:ext uri="{BB962C8B-B14F-4D97-AF65-F5344CB8AC3E}">
        <p14:creationId xmlns:p14="http://schemas.microsoft.com/office/powerpoint/2010/main" val="127615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1A3DC3-99B8-AD47-9868-8CEF195CDE1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EED74E9F-1EDF-2E43-84A0-933CD512E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8DE56E3-731C-9F42-AE29-0DA7ECD0C186}"/>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5" name="页脚占位符 4">
            <a:extLst>
              <a:ext uri="{FF2B5EF4-FFF2-40B4-BE49-F238E27FC236}">
                <a16:creationId xmlns:a16="http://schemas.microsoft.com/office/drawing/2014/main" id="{51AD078B-9FCA-ED47-83E6-E7E4B0271F7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A7F86CF-AEA6-234D-A489-71FD2F776044}"/>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64319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8466E4-5001-0A45-815E-F7A31A33A67D}"/>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526A8A8-D314-DA41-B92C-98C02249C4F5}"/>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D7450F7-DB28-B64C-B2C5-BCA9BA0B400B}"/>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5" name="页脚占位符 4">
            <a:extLst>
              <a:ext uri="{FF2B5EF4-FFF2-40B4-BE49-F238E27FC236}">
                <a16:creationId xmlns:a16="http://schemas.microsoft.com/office/drawing/2014/main" id="{415D54E4-F097-A147-929A-635535E4334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F531CA1-8F2B-CD44-8514-2679FE02EA32}"/>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28365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E620451-FBF7-F84A-BBFE-59CEC263D59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F275F9D-68CC-FA4B-A750-47F29AEFB323}"/>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36CDE69-C95D-0E43-92B4-9B1F6FF99DC9}"/>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5" name="页脚占位符 4">
            <a:extLst>
              <a:ext uri="{FF2B5EF4-FFF2-40B4-BE49-F238E27FC236}">
                <a16:creationId xmlns:a16="http://schemas.microsoft.com/office/drawing/2014/main" id="{3F3BE494-7719-6643-AA87-EED1EB14D9E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0D5B293-AE72-4947-8411-36CB0BF7C085}"/>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28550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F27EF8-CA95-6F49-B229-C28A8B79364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ED2D333C-41A8-424C-85C9-F27119CC8EBC}"/>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49A523F-9B45-004F-B933-D39859F1BD9C}"/>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5" name="页脚占位符 4">
            <a:extLst>
              <a:ext uri="{FF2B5EF4-FFF2-40B4-BE49-F238E27FC236}">
                <a16:creationId xmlns:a16="http://schemas.microsoft.com/office/drawing/2014/main" id="{EB3254E9-418E-B24D-9E98-FC70FDF45B3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4FE8E43-9B2A-314C-9746-CBA3A418A2A3}"/>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403016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F14779-72CA-944E-842D-D062B34F959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4545F30-75B6-9144-AE49-9BD88424D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81EBF506-7CFB-7444-99E4-F36AEA7A8FCC}"/>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5" name="页脚占位符 4">
            <a:extLst>
              <a:ext uri="{FF2B5EF4-FFF2-40B4-BE49-F238E27FC236}">
                <a16:creationId xmlns:a16="http://schemas.microsoft.com/office/drawing/2014/main" id="{224B2BB9-AECA-A649-A43B-19AF51D8C18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E574F9D-C5C0-7F4F-9E82-382900F2AF6A}"/>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59078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FB5788-6C7C-A246-AFCB-03C9CE769F7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BB9D46D-FB2D-2F44-B4B7-1AFD22EA690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C4C93F3-2B6D-0045-9B67-6FFED6D5EFDD}"/>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AFF52B4-CCDC-F44C-8C8B-22A4824F7282}"/>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6" name="页脚占位符 5">
            <a:extLst>
              <a:ext uri="{FF2B5EF4-FFF2-40B4-BE49-F238E27FC236}">
                <a16:creationId xmlns:a16="http://schemas.microsoft.com/office/drawing/2014/main" id="{BA2A5CAC-336F-F444-AD70-357EED1CFA0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999E2FD-A6A9-854A-B149-99F128F439AE}"/>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281612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F4FBCD-200D-B644-BD78-CDC19874D4D7}"/>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4724EA6-776E-AC40-AC69-BA3275038B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E419E8C1-2DF4-324E-87E2-80684DF39330}"/>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FA465A36-D33E-BC4D-83C0-90F4050A5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4B584446-89D3-524B-8ACD-53B9AF37F20B}"/>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42AFD7A5-5034-9040-B490-F5FAAC1BF500}"/>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8" name="页脚占位符 7">
            <a:extLst>
              <a:ext uri="{FF2B5EF4-FFF2-40B4-BE49-F238E27FC236}">
                <a16:creationId xmlns:a16="http://schemas.microsoft.com/office/drawing/2014/main" id="{5DAA7DB3-A852-9741-A553-412620EEC933}"/>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42C48E8C-7782-2A42-B928-49E24BE6283C}"/>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25210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3551A-84EA-F449-90E0-6095ADDB9959}"/>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D0311A5E-86A1-D443-9969-2D2D044A5950}"/>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4" name="页脚占位符 3">
            <a:extLst>
              <a:ext uri="{FF2B5EF4-FFF2-40B4-BE49-F238E27FC236}">
                <a16:creationId xmlns:a16="http://schemas.microsoft.com/office/drawing/2014/main" id="{A3A8B30B-2AD0-E545-B58F-01A7932392E4}"/>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A0C4935-0955-9B4B-BE51-56AB52CD91DF}"/>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112491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97E8A1A-AD23-2348-8596-0C7EBA715FA5}"/>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3" name="页脚占位符 2">
            <a:extLst>
              <a:ext uri="{FF2B5EF4-FFF2-40B4-BE49-F238E27FC236}">
                <a16:creationId xmlns:a16="http://schemas.microsoft.com/office/drawing/2014/main" id="{92F5DE74-E911-4C49-9247-A117AFD36FB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5C3553F5-D6AC-C647-964E-4D0B51EAACAC}"/>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384948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91DD4-6AD3-9D4F-98D6-D66E364D67D6}"/>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69990DED-6F06-7245-94A3-B464C460F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4AC83E9D-CFF3-534D-913A-AC4945C88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7A6F54E-3170-FE4A-B4F7-522170300B6A}"/>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6" name="页脚占位符 5">
            <a:extLst>
              <a:ext uri="{FF2B5EF4-FFF2-40B4-BE49-F238E27FC236}">
                <a16:creationId xmlns:a16="http://schemas.microsoft.com/office/drawing/2014/main" id="{2D6A4214-5395-AD4A-928F-26B67E1E06A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FCE13DD3-0B76-634D-A494-B7FD6EDDF021}"/>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392984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67CFAD-4F4A-1448-AB57-64907CF96ED3}"/>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BA3FB748-0D9F-5245-84F3-96DC5AF83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9B2D5C6F-C10A-624F-9ACD-32CE4AB6B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7B93BC1E-75E2-2C4C-BD22-5EB899750F98}"/>
              </a:ext>
            </a:extLst>
          </p:cNvPr>
          <p:cNvSpPr>
            <a:spLocks noGrp="1"/>
          </p:cNvSpPr>
          <p:nvPr>
            <p:ph type="dt" sz="half" idx="10"/>
          </p:nvPr>
        </p:nvSpPr>
        <p:spPr/>
        <p:txBody>
          <a:bodyPr/>
          <a:lstStyle/>
          <a:p>
            <a:fld id="{90133D0A-6F4F-C444-A787-9D05F80B8DB1}" type="datetimeFigureOut">
              <a:rPr kumimoji="1" lang="zh-CN" altLang="en-US" smtClean="0"/>
              <a:t>2020/11/20</a:t>
            </a:fld>
            <a:endParaRPr kumimoji="1" lang="zh-CN" altLang="en-US"/>
          </a:p>
        </p:txBody>
      </p:sp>
      <p:sp>
        <p:nvSpPr>
          <p:cNvPr id="6" name="页脚占位符 5">
            <a:extLst>
              <a:ext uri="{FF2B5EF4-FFF2-40B4-BE49-F238E27FC236}">
                <a16:creationId xmlns:a16="http://schemas.microsoft.com/office/drawing/2014/main" id="{2BB1E502-DF6D-6847-80B9-3047999B60C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43A3EA3-FB06-F946-83F2-0E21A3D9B4A4}"/>
              </a:ext>
            </a:extLst>
          </p:cNvPr>
          <p:cNvSpPr>
            <a:spLocks noGrp="1"/>
          </p:cNvSpPr>
          <p:nvPr>
            <p:ph type="sldNum" sz="quarter" idx="12"/>
          </p:nvPr>
        </p:nvSpPr>
        <p:spPr/>
        <p:txBody>
          <a:body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102200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33CC66D-6AA4-444D-AC7E-41D4D7465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73C8A67-9EC0-104F-B80C-2A696A792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06F3596-322A-4749-8CB2-0D948C169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33D0A-6F4F-C444-A787-9D05F80B8DB1}" type="datetimeFigureOut">
              <a:rPr kumimoji="1" lang="zh-CN" altLang="en-US" smtClean="0"/>
              <a:t>2020/11/20</a:t>
            </a:fld>
            <a:endParaRPr kumimoji="1" lang="zh-CN" altLang="en-US"/>
          </a:p>
        </p:txBody>
      </p:sp>
      <p:sp>
        <p:nvSpPr>
          <p:cNvPr id="5" name="页脚占位符 4">
            <a:extLst>
              <a:ext uri="{FF2B5EF4-FFF2-40B4-BE49-F238E27FC236}">
                <a16:creationId xmlns:a16="http://schemas.microsoft.com/office/drawing/2014/main" id="{A6E66762-CFE1-F848-B3CB-45B0A3D55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9E3BB6D5-1E79-A345-AFE3-A54ED6150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35548-87BE-4E4D-A79B-FD9B64198622}" type="slidenum">
              <a:rPr kumimoji="1" lang="zh-CN" altLang="en-US" smtClean="0"/>
              <a:t>‹#›</a:t>
            </a:fld>
            <a:endParaRPr kumimoji="1" lang="zh-CN" altLang="en-US"/>
          </a:p>
        </p:txBody>
      </p:sp>
    </p:spTree>
    <p:extLst>
      <p:ext uri="{BB962C8B-B14F-4D97-AF65-F5344CB8AC3E}">
        <p14:creationId xmlns:p14="http://schemas.microsoft.com/office/powerpoint/2010/main" val="17506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4A3F9C-3D20-2E40-8EF5-F8E82558EF33}"/>
              </a:ext>
            </a:extLst>
          </p:cNvPr>
          <p:cNvSpPr>
            <a:spLocks noGrp="1"/>
          </p:cNvSpPr>
          <p:nvPr>
            <p:ph type="ctrTitle"/>
          </p:nvPr>
        </p:nvSpPr>
        <p:spPr/>
        <p:txBody>
          <a:bodyPr/>
          <a:lstStyle/>
          <a:p>
            <a:r>
              <a:rPr kumimoji="1" lang="en-US" altLang="zh-CN" dirty="0">
                <a:cs typeface="Times New Roman" panose="02020603050405020304" pitchFamily="18" charset="0"/>
              </a:rPr>
              <a:t>OSDI</a:t>
            </a:r>
            <a:r>
              <a:rPr kumimoji="1" lang="en-US" altLang="zh-CN" dirty="0">
                <a:latin typeface="Times New Roman" panose="02020603050405020304" pitchFamily="18" charset="0"/>
                <a:cs typeface="Times New Roman" panose="02020603050405020304" pitchFamily="18" charset="0"/>
              </a:rPr>
              <a:t>’</a:t>
            </a:r>
            <a:r>
              <a:rPr kumimoji="1" lang="en-US" altLang="zh-CN" dirty="0">
                <a:cs typeface="Times New Roman" panose="02020603050405020304" pitchFamily="18" charset="0"/>
              </a:rPr>
              <a:t>20</a:t>
            </a:r>
            <a:r>
              <a:rPr kumimoji="1" lang="zh-CN" altLang="en-US" dirty="0">
                <a:cs typeface="Times New Roman" panose="02020603050405020304" pitchFamily="18" charset="0"/>
              </a:rPr>
              <a:t>论文分享</a:t>
            </a:r>
          </a:p>
        </p:txBody>
      </p:sp>
      <p:sp>
        <p:nvSpPr>
          <p:cNvPr id="3" name="副标题 2">
            <a:extLst>
              <a:ext uri="{FF2B5EF4-FFF2-40B4-BE49-F238E27FC236}">
                <a16:creationId xmlns:a16="http://schemas.microsoft.com/office/drawing/2014/main" id="{034298DE-A7F0-194F-BA98-953BFAE57915}"/>
              </a:ext>
            </a:extLst>
          </p:cNvPr>
          <p:cNvSpPr>
            <a:spLocks noGrp="1"/>
          </p:cNvSpPr>
          <p:nvPr>
            <p:ph type="subTitle" idx="1"/>
          </p:nvPr>
        </p:nvSpPr>
        <p:spPr/>
        <p:txBody>
          <a:bodyPr/>
          <a:lstStyle/>
          <a:p>
            <a:r>
              <a:rPr kumimoji="1" lang="zh-CN" altLang="en-US" dirty="0"/>
              <a:t>深圳存储组</a:t>
            </a:r>
          </a:p>
        </p:txBody>
      </p:sp>
    </p:spTree>
    <p:extLst>
      <p:ext uri="{BB962C8B-B14F-4D97-AF65-F5344CB8AC3E}">
        <p14:creationId xmlns:p14="http://schemas.microsoft.com/office/powerpoint/2010/main" val="63172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fontScale="90000"/>
          </a:bodyPr>
          <a:lstStyle/>
          <a:p>
            <a:pPr algn="l"/>
            <a:r>
              <a:rPr lang="en-US" altLang="zh-CN" sz="5400" dirty="0">
                <a:solidFill>
                  <a:schemeClr val="bg1">
                    <a:lumMod val="50000"/>
                  </a:schemeClr>
                </a:solidFill>
              </a:rPr>
              <a:t>Performance of XSTORE on YCSB </a:t>
            </a:r>
            <a:endParaRPr lang="zh-CN" altLang="en-US" sz="5400" dirty="0">
              <a:solidFill>
                <a:schemeClr val="bg1">
                  <a:lumMod val="50000"/>
                </a:schemeClr>
              </a:solidFill>
            </a:endParaRPr>
          </a:p>
        </p:txBody>
      </p:sp>
      <p:pic>
        <p:nvPicPr>
          <p:cNvPr id="2" name="图片 1">
            <a:extLst>
              <a:ext uri="{FF2B5EF4-FFF2-40B4-BE49-F238E27FC236}">
                <a16:creationId xmlns:a16="http://schemas.microsoft.com/office/drawing/2014/main" id="{65466E82-D429-C84B-9519-FC517DA7DC88}"/>
              </a:ext>
            </a:extLst>
          </p:cNvPr>
          <p:cNvPicPr>
            <a:picLocks noChangeAspect="1"/>
          </p:cNvPicPr>
          <p:nvPr/>
        </p:nvPicPr>
        <p:blipFill>
          <a:blip r:embed="rId3"/>
          <a:stretch>
            <a:fillRect/>
          </a:stretch>
        </p:blipFill>
        <p:spPr>
          <a:xfrm>
            <a:off x="1128643" y="1491146"/>
            <a:ext cx="10537618" cy="4565098"/>
          </a:xfrm>
          <a:prstGeom prst="rect">
            <a:avLst/>
          </a:prstGeom>
        </p:spPr>
      </p:pic>
    </p:spTree>
    <p:extLst>
      <p:ext uri="{BB962C8B-B14F-4D97-AF65-F5344CB8AC3E}">
        <p14:creationId xmlns:p14="http://schemas.microsoft.com/office/powerpoint/2010/main" val="330441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034298DE-A7F0-194F-BA98-953BFAE57915}"/>
              </a:ext>
            </a:extLst>
          </p:cNvPr>
          <p:cNvSpPr>
            <a:spLocks noGrp="1"/>
          </p:cNvSpPr>
          <p:nvPr>
            <p:ph type="subTitle" idx="1"/>
          </p:nvPr>
        </p:nvSpPr>
        <p:spPr>
          <a:xfrm>
            <a:off x="1524000" y="3429000"/>
            <a:ext cx="9144000" cy="1655762"/>
          </a:xfrm>
        </p:spPr>
        <p:txBody>
          <a:bodyPr/>
          <a:lstStyle/>
          <a:p>
            <a:r>
              <a:rPr lang="en-US" altLang="zh-CN" dirty="0"/>
              <a:t>Rutgers University </a:t>
            </a:r>
            <a:r>
              <a:rPr lang="zh-CN" altLang="en-US" dirty="0"/>
              <a:t>，</a:t>
            </a:r>
            <a:r>
              <a:rPr kumimoji="1" lang="en-US" altLang="zh-CN" dirty="0"/>
              <a:t>Virginia Tech</a:t>
            </a:r>
          </a:p>
          <a:p>
            <a:r>
              <a:rPr kumimoji="1" lang="zh-CN" altLang="en-US" dirty="0"/>
              <a:t>关键词：</a:t>
            </a:r>
            <a:r>
              <a:rPr lang="zh-CN" altLang="en-US" dirty="0"/>
              <a:t>文件系统，</a:t>
            </a:r>
            <a:r>
              <a:rPr lang="en-US" altLang="zh-CN" dirty="0"/>
              <a:t> Kernel-User-Firmware</a:t>
            </a:r>
            <a:r>
              <a:rPr lang="zh-CN" altLang="en-US" dirty="0"/>
              <a:t>，</a:t>
            </a:r>
            <a:r>
              <a:rPr lang="en-US" altLang="zh-CN" dirty="0"/>
              <a:t> CrossFS</a:t>
            </a:r>
            <a:endParaRPr kumimoji="1" lang="zh-CN" altLang="en-US" dirty="0"/>
          </a:p>
        </p:txBody>
      </p:sp>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1066800" y="980336"/>
            <a:ext cx="10058400" cy="1289653"/>
          </a:xfrm>
        </p:spPr>
        <p:txBody>
          <a:bodyPr>
            <a:normAutofit fontScale="90000"/>
          </a:bodyPr>
          <a:lstStyle/>
          <a:p>
            <a:r>
              <a:rPr lang="en-US" altLang="zh-CN" sz="4000" dirty="0"/>
              <a:t>CrossFS: A Cross-layered Direct-Access File System</a:t>
            </a:r>
            <a:br>
              <a:rPr lang="en-US" altLang="zh-CN" sz="4000" dirty="0"/>
            </a:br>
            <a:endParaRPr lang="zh-CN" altLang="en-US" sz="4000" dirty="0"/>
          </a:p>
        </p:txBody>
      </p:sp>
    </p:spTree>
    <p:extLst>
      <p:ext uri="{BB962C8B-B14F-4D97-AF65-F5344CB8AC3E}">
        <p14:creationId xmlns:p14="http://schemas.microsoft.com/office/powerpoint/2010/main" val="304588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5400" dirty="0">
                <a:solidFill>
                  <a:schemeClr val="bg1">
                    <a:lumMod val="50000"/>
                  </a:schemeClr>
                </a:solidFill>
              </a:rPr>
              <a:t>Modern Storage Devices </a:t>
            </a:r>
            <a:endParaRPr lang="zh-CN" altLang="en-US" sz="5400" dirty="0">
              <a:solidFill>
                <a:schemeClr val="bg1">
                  <a:lumMod val="50000"/>
                </a:schemeClr>
              </a:solidFill>
            </a:endParaRPr>
          </a:p>
        </p:txBody>
      </p:sp>
      <p:pic>
        <p:nvPicPr>
          <p:cNvPr id="2" name="图片 1">
            <a:extLst>
              <a:ext uri="{FF2B5EF4-FFF2-40B4-BE49-F238E27FC236}">
                <a16:creationId xmlns:a16="http://schemas.microsoft.com/office/drawing/2014/main" id="{080071A2-BFF4-A242-8600-D4F162847C95}"/>
              </a:ext>
            </a:extLst>
          </p:cNvPr>
          <p:cNvPicPr>
            <a:picLocks noChangeAspect="1"/>
          </p:cNvPicPr>
          <p:nvPr/>
        </p:nvPicPr>
        <p:blipFill>
          <a:blip r:embed="rId3"/>
          <a:stretch>
            <a:fillRect/>
          </a:stretch>
        </p:blipFill>
        <p:spPr>
          <a:xfrm>
            <a:off x="3994080" y="1579316"/>
            <a:ext cx="8171414" cy="4217504"/>
          </a:xfrm>
          <a:prstGeom prst="rect">
            <a:avLst/>
          </a:prstGeom>
        </p:spPr>
      </p:pic>
      <p:sp>
        <p:nvSpPr>
          <p:cNvPr id="6" name="副标题 2">
            <a:extLst>
              <a:ext uri="{FF2B5EF4-FFF2-40B4-BE49-F238E27FC236}">
                <a16:creationId xmlns:a16="http://schemas.microsoft.com/office/drawing/2014/main" id="{0D982155-B095-334B-A723-C72D69C131EE}"/>
              </a:ext>
            </a:extLst>
          </p:cNvPr>
          <p:cNvSpPr>
            <a:spLocks noGrp="1"/>
          </p:cNvSpPr>
          <p:nvPr>
            <p:ph type="subTitle" idx="1"/>
          </p:nvPr>
        </p:nvSpPr>
        <p:spPr>
          <a:xfrm>
            <a:off x="26506" y="1433542"/>
            <a:ext cx="7468153" cy="4921080"/>
          </a:xfrm>
        </p:spPr>
        <p:txBody>
          <a:bodyPr>
            <a:normAutofit/>
          </a:bodyPr>
          <a:lstStyle/>
          <a:p>
            <a:pPr marL="342900" indent="-342900" algn="l">
              <a:lnSpc>
                <a:spcPct val="150000"/>
              </a:lnSpc>
              <a:buFont typeface="Arial" panose="020B0604020202020204" pitchFamily="34" charset="0"/>
              <a:buChar char="•"/>
            </a:pPr>
            <a:r>
              <a:rPr lang="zh-CN" altLang="en-US" sz="2000" dirty="0"/>
              <a:t>设备延迟从毫秒级降到微秒级</a:t>
            </a:r>
            <a:endParaRPr lang="en-US" altLang="zh-CN" sz="2000" dirty="0"/>
          </a:p>
          <a:p>
            <a:pPr marL="342900" indent="-342900" algn="l">
              <a:lnSpc>
                <a:spcPct val="150000"/>
              </a:lnSpc>
              <a:buFont typeface="Arial" panose="020B0604020202020204" pitchFamily="34" charset="0"/>
              <a:buChar char="•"/>
            </a:pPr>
            <a:r>
              <a:rPr lang="zh-CN" altLang="en-US" sz="2000" dirty="0"/>
              <a:t>文件系统性能瓶颈</a:t>
            </a:r>
            <a:endParaRPr lang="en-US" altLang="zh-CN" sz="2000" dirty="0"/>
          </a:p>
          <a:p>
            <a:pPr marL="800100" lvl="1" indent="-342900" algn="l">
              <a:lnSpc>
                <a:spcPct val="150000"/>
              </a:lnSpc>
              <a:buFont typeface="Wingdings" pitchFamily="2" charset="2"/>
              <a:buChar char="ü"/>
            </a:pPr>
            <a:r>
              <a:rPr lang="zh-CN" altLang="en-US" sz="1800" dirty="0"/>
              <a:t>系统调用开销</a:t>
            </a:r>
            <a:endParaRPr lang="en-US" altLang="zh-CN" sz="1800" dirty="0"/>
          </a:p>
          <a:p>
            <a:pPr marL="800100" lvl="1" indent="-342900" algn="l">
              <a:lnSpc>
                <a:spcPct val="150000"/>
              </a:lnSpc>
              <a:buFont typeface="Wingdings" pitchFamily="2" charset="2"/>
              <a:buChar char="ü"/>
            </a:pPr>
            <a:r>
              <a:rPr lang="zh-CN" altLang="en-US" sz="1800" dirty="0"/>
              <a:t>粗粒度并发控制</a:t>
            </a:r>
            <a:endParaRPr lang="en-US" altLang="zh-CN" sz="1800" dirty="0"/>
          </a:p>
          <a:p>
            <a:pPr marL="800100" lvl="1" indent="-342900" algn="l">
              <a:lnSpc>
                <a:spcPct val="150000"/>
              </a:lnSpc>
              <a:buFont typeface="Wingdings" pitchFamily="2" charset="2"/>
              <a:buChar char="ü"/>
            </a:pPr>
            <a:r>
              <a:rPr lang="zh-CN" altLang="en-US" sz="1800" dirty="0"/>
              <a:t>未利用硬件级别并行机制</a:t>
            </a:r>
            <a:endParaRPr lang="en-US" altLang="zh-CN" sz="1800" dirty="0"/>
          </a:p>
        </p:txBody>
      </p:sp>
    </p:spTree>
    <p:extLst>
      <p:ext uri="{BB962C8B-B14F-4D97-AF65-F5344CB8AC3E}">
        <p14:creationId xmlns:p14="http://schemas.microsoft.com/office/powerpoint/2010/main" val="53167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5400" dirty="0">
                <a:solidFill>
                  <a:schemeClr val="bg1">
                    <a:lumMod val="50000"/>
                  </a:schemeClr>
                </a:solidFill>
              </a:rPr>
              <a:t>State-of-the-art Designs </a:t>
            </a:r>
            <a:endParaRPr lang="zh-CN" altLang="en-US" sz="5400" dirty="0">
              <a:solidFill>
                <a:schemeClr val="bg1">
                  <a:lumMod val="50000"/>
                </a:schemeClr>
              </a:solidFill>
            </a:endParaRPr>
          </a:p>
        </p:txBody>
      </p:sp>
      <p:pic>
        <p:nvPicPr>
          <p:cNvPr id="3" name="图片 2">
            <a:extLst>
              <a:ext uri="{FF2B5EF4-FFF2-40B4-BE49-F238E27FC236}">
                <a16:creationId xmlns:a16="http://schemas.microsoft.com/office/drawing/2014/main" id="{48926F45-2739-7A4D-B68F-9D57EE7926C5}"/>
              </a:ext>
            </a:extLst>
          </p:cNvPr>
          <p:cNvPicPr>
            <a:picLocks noChangeAspect="1"/>
          </p:cNvPicPr>
          <p:nvPr/>
        </p:nvPicPr>
        <p:blipFill>
          <a:blip r:embed="rId3"/>
          <a:stretch>
            <a:fillRect/>
          </a:stretch>
        </p:blipFill>
        <p:spPr>
          <a:xfrm>
            <a:off x="1325218" y="1285461"/>
            <a:ext cx="9144000" cy="5092262"/>
          </a:xfrm>
          <a:prstGeom prst="rect">
            <a:avLst/>
          </a:prstGeom>
        </p:spPr>
      </p:pic>
    </p:spTree>
    <p:extLst>
      <p:ext uri="{BB962C8B-B14F-4D97-AF65-F5344CB8AC3E}">
        <p14:creationId xmlns:p14="http://schemas.microsoft.com/office/powerpoint/2010/main" val="128983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5400" dirty="0">
                <a:solidFill>
                  <a:schemeClr val="bg1">
                    <a:lumMod val="50000"/>
                  </a:schemeClr>
                </a:solidFill>
              </a:rPr>
              <a:t>Kernel-Level FS</a:t>
            </a:r>
            <a:endParaRPr lang="zh-CN" altLang="en-US" sz="5400" dirty="0">
              <a:solidFill>
                <a:schemeClr val="bg1">
                  <a:lumMod val="50000"/>
                </a:schemeClr>
              </a:solidFill>
            </a:endParaRPr>
          </a:p>
        </p:txBody>
      </p:sp>
      <p:pic>
        <p:nvPicPr>
          <p:cNvPr id="3" name="图片 2">
            <a:extLst>
              <a:ext uri="{FF2B5EF4-FFF2-40B4-BE49-F238E27FC236}">
                <a16:creationId xmlns:a16="http://schemas.microsoft.com/office/drawing/2014/main" id="{48926F45-2739-7A4D-B68F-9D57EE7926C5}"/>
              </a:ext>
            </a:extLst>
          </p:cNvPr>
          <p:cNvPicPr>
            <a:picLocks noChangeAspect="1"/>
          </p:cNvPicPr>
          <p:nvPr/>
        </p:nvPicPr>
        <p:blipFill rotWithShape="1">
          <a:blip r:embed="rId3"/>
          <a:srcRect r="72609" b="7875"/>
          <a:stretch/>
        </p:blipFill>
        <p:spPr>
          <a:xfrm>
            <a:off x="6639340" y="1301021"/>
            <a:ext cx="2504660" cy="4691269"/>
          </a:xfrm>
          <a:prstGeom prst="rect">
            <a:avLst/>
          </a:prstGeom>
        </p:spPr>
      </p:pic>
      <p:sp>
        <p:nvSpPr>
          <p:cNvPr id="4" name="副标题 2">
            <a:extLst>
              <a:ext uri="{FF2B5EF4-FFF2-40B4-BE49-F238E27FC236}">
                <a16:creationId xmlns:a16="http://schemas.microsoft.com/office/drawing/2014/main" id="{E7B1F516-F534-034F-8F06-85FCC0AF36AA}"/>
              </a:ext>
            </a:extLst>
          </p:cNvPr>
          <p:cNvSpPr>
            <a:spLocks noGrp="1"/>
          </p:cNvSpPr>
          <p:nvPr>
            <p:ph type="subTitle" idx="1"/>
          </p:nvPr>
        </p:nvSpPr>
        <p:spPr>
          <a:xfrm>
            <a:off x="334341" y="1433542"/>
            <a:ext cx="7468153" cy="4921080"/>
          </a:xfrm>
        </p:spPr>
        <p:txBody>
          <a:bodyPr>
            <a:normAutofit/>
          </a:bodyPr>
          <a:lstStyle/>
          <a:p>
            <a:pPr marL="342900" indent="-342900" algn="l">
              <a:lnSpc>
                <a:spcPct val="150000"/>
              </a:lnSpc>
              <a:buFont typeface="Arial" panose="020B0604020202020204" pitchFamily="34" charset="0"/>
              <a:buChar char="•"/>
            </a:pPr>
            <a:r>
              <a:rPr lang="zh-CN" altLang="en-US" dirty="0"/>
              <a:t>性能瓶颈</a:t>
            </a:r>
            <a:endParaRPr lang="en-US" altLang="zh-CN" dirty="0"/>
          </a:p>
          <a:p>
            <a:pPr marL="800100" lvl="1" indent="-342900" algn="l">
              <a:lnSpc>
                <a:spcPct val="150000"/>
              </a:lnSpc>
              <a:buFont typeface="Wingdings" pitchFamily="2" charset="2"/>
              <a:buChar char="ü"/>
            </a:pPr>
            <a:r>
              <a:rPr lang="zh-CN" altLang="en-US" dirty="0"/>
              <a:t>系统调用开销</a:t>
            </a:r>
            <a:endParaRPr lang="en-US" altLang="zh-CN" dirty="0"/>
          </a:p>
          <a:p>
            <a:pPr marL="800100" lvl="1" indent="-342900" algn="l">
              <a:lnSpc>
                <a:spcPct val="150000"/>
              </a:lnSpc>
              <a:buFont typeface="Wingdings" pitchFamily="2" charset="2"/>
              <a:buChar char="ü"/>
            </a:pPr>
            <a:r>
              <a:rPr lang="en-US" altLang="zh-CN" dirty="0" err="1"/>
              <a:t>inode</a:t>
            </a:r>
            <a:r>
              <a:rPr lang="zh-CN" altLang="en-US" dirty="0"/>
              <a:t>级别的读写锁</a:t>
            </a:r>
            <a:endParaRPr lang="en-US" altLang="zh-CN" dirty="0"/>
          </a:p>
          <a:p>
            <a:pPr marL="800100" lvl="1" indent="-342900" algn="l">
              <a:lnSpc>
                <a:spcPct val="150000"/>
              </a:lnSpc>
              <a:buFont typeface="Wingdings" pitchFamily="2" charset="2"/>
              <a:buChar char="ü"/>
            </a:pPr>
            <a:r>
              <a:rPr lang="zh-CN" altLang="en-US" dirty="0"/>
              <a:t>未利用硬件级别并行机制</a:t>
            </a:r>
            <a:endParaRPr lang="en-US" altLang="zh-CN" dirty="0"/>
          </a:p>
        </p:txBody>
      </p:sp>
    </p:spTree>
    <p:extLst>
      <p:ext uri="{BB962C8B-B14F-4D97-AF65-F5344CB8AC3E}">
        <p14:creationId xmlns:p14="http://schemas.microsoft.com/office/powerpoint/2010/main" val="158044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5400" dirty="0">
                <a:solidFill>
                  <a:schemeClr val="bg1">
                    <a:lumMod val="50000"/>
                  </a:schemeClr>
                </a:solidFill>
              </a:rPr>
              <a:t>User-FS</a:t>
            </a:r>
            <a:endParaRPr lang="zh-CN" altLang="en-US" sz="5400" dirty="0">
              <a:solidFill>
                <a:schemeClr val="bg1">
                  <a:lumMod val="50000"/>
                </a:schemeClr>
              </a:solidFill>
            </a:endParaRPr>
          </a:p>
        </p:txBody>
      </p:sp>
      <p:sp>
        <p:nvSpPr>
          <p:cNvPr id="4" name="副标题 2">
            <a:extLst>
              <a:ext uri="{FF2B5EF4-FFF2-40B4-BE49-F238E27FC236}">
                <a16:creationId xmlns:a16="http://schemas.microsoft.com/office/drawing/2014/main" id="{E7B1F516-F534-034F-8F06-85FCC0AF36AA}"/>
              </a:ext>
            </a:extLst>
          </p:cNvPr>
          <p:cNvSpPr>
            <a:spLocks noGrp="1"/>
          </p:cNvSpPr>
          <p:nvPr>
            <p:ph type="subTitle" idx="1"/>
          </p:nvPr>
        </p:nvSpPr>
        <p:spPr>
          <a:xfrm>
            <a:off x="334341" y="1433542"/>
            <a:ext cx="7468153" cy="4921080"/>
          </a:xfrm>
        </p:spPr>
        <p:txBody>
          <a:bodyPr>
            <a:normAutofit/>
          </a:bodyPr>
          <a:lstStyle/>
          <a:p>
            <a:pPr marL="342900" indent="-342900" algn="l">
              <a:lnSpc>
                <a:spcPct val="150000"/>
              </a:lnSpc>
              <a:buFont typeface="Arial" panose="020B0604020202020204" pitchFamily="34" charset="0"/>
              <a:buChar char="•"/>
            </a:pPr>
            <a:r>
              <a:rPr lang="en-US" altLang="zh-CN" dirty="0"/>
              <a:t>Bypass</a:t>
            </a:r>
            <a:r>
              <a:rPr lang="zh-CN" altLang="en-US" dirty="0"/>
              <a:t> </a:t>
            </a:r>
            <a:r>
              <a:rPr lang="en-US" altLang="zh-CN" dirty="0"/>
              <a:t>kernel</a:t>
            </a:r>
          </a:p>
          <a:p>
            <a:pPr marL="342900" indent="-342900" algn="l">
              <a:lnSpc>
                <a:spcPct val="150000"/>
              </a:lnSpc>
              <a:buFont typeface="Arial" panose="020B0604020202020204" pitchFamily="34" charset="0"/>
              <a:buChar char="•"/>
            </a:pPr>
            <a:r>
              <a:rPr lang="zh-CN" altLang="en-US" dirty="0"/>
              <a:t>性能瓶颈</a:t>
            </a:r>
            <a:endParaRPr lang="en-US" altLang="zh-CN" dirty="0"/>
          </a:p>
          <a:p>
            <a:pPr marL="800100" lvl="1" indent="-342900" algn="l">
              <a:lnSpc>
                <a:spcPct val="150000"/>
              </a:lnSpc>
              <a:buFont typeface="Wingdings" pitchFamily="2" charset="2"/>
              <a:buChar char="ü"/>
            </a:pPr>
            <a:r>
              <a:rPr lang="zh-CN" altLang="en-US" strike="sngStrike" dirty="0">
                <a:solidFill>
                  <a:srgbClr val="FF0000"/>
                </a:solidFill>
              </a:rPr>
              <a:t>系统调用开销</a:t>
            </a:r>
            <a:endParaRPr lang="en-US" altLang="zh-CN" strike="sngStrike" dirty="0">
              <a:solidFill>
                <a:srgbClr val="FF0000"/>
              </a:solidFill>
            </a:endParaRPr>
          </a:p>
          <a:p>
            <a:pPr marL="800100" lvl="1" indent="-342900" algn="l">
              <a:lnSpc>
                <a:spcPct val="150000"/>
              </a:lnSpc>
              <a:buFont typeface="Wingdings" pitchFamily="2" charset="2"/>
              <a:buChar char="ü"/>
            </a:pPr>
            <a:r>
              <a:rPr lang="zh-CN" altLang="en-US" dirty="0"/>
              <a:t>很难做到和</a:t>
            </a:r>
            <a:r>
              <a:rPr lang="en-US" altLang="zh-CN" dirty="0"/>
              <a:t>Kernel-FS</a:t>
            </a:r>
            <a:r>
              <a:rPr lang="zh-CN" altLang="en-US" dirty="0"/>
              <a:t>一样的语义保证</a:t>
            </a:r>
            <a:endParaRPr lang="en-US" altLang="zh-CN" dirty="0"/>
          </a:p>
          <a:p>
            <a:pPr marL="800100" lvl="1" indent="-342900" algn="l">
              <a:lnSpc>
                <a:spcPct val="150000"/>
              </a:lnSpc>
              <a:buFont typeface="Wingdings" pitchFamily="2" charset="2"/>
              <a:buChar char="ü"/>
            </a:pPr>
            <a:r>
              <a:rPr lang="en-US" altLang="zh-CN" dirty="0" err="1"/>
              <a:t>inode</a:t>
            </a:r>
            <a:r>
              <a:rPr lang="zh-CN" altLang="en-US" dirty="0"/>
              <a:t>级别的读写锁</a:t>
            </a:r>
            <a:endParaRPr lang="en-US" altLang="zh-CN" dirty="0"/>
          </a:p>
          <a:p>
            <a:pPr marL="800100" lvl="1" indent="-342900" algn="l">
              <a:lnSpc>
                <a:spcPct val="150000"/>
              </a:lnSpc>
              <a:buFont typeface="Wingdings" pitchFamily="2" charset="2"/>
              <a:buChar char="ü"/>
            </a:pPr>
            <a:r>
              <a:rPr lang="zh-CN" altLang="en-US" dirty="0"/>
              <a:t>未利用硬件级别并行机制</a:t>
            </a:r>
            <a:endParaRPr lang="en-US" altLang="zh-CN" dirty="0"/>
          </a:p>
        </p:txBody>
      </p:sp>
      <p:pic>
        <p:nvPicPr>
          <p:cNvPr id="6" name="图片 5">
            <a:extLst>
              <a:ext uri="{FF2B5EF4-FFF2-40B4-BE49-F238E27FC236}">
                <a16:creationId xmlns:a16="http://schemas.microsoft.com/office/drawing/2014/main" id="{4AFAE72A-B178-474D-8969-FE6434C4AE95}"/>
              </a:ext>
            </a:extLst>
          </p:cNvPr>
          <p:cNvPicPr>
            <a:picLocks noChangeAspect="1"/>
          </p:cNvPicPr>
          <p:nvPr/>
        </p:nvPicPr>
        <p:blipFill rotWithShape="1">
          <a:blip r:embed="rId3"/>
          <a:srcRect l="33080" r="31268" b="14092"/>
          <a:stretch/>
        </p:blipFill>
        <p:spPr>
          <a:xfrm>
            <a:off x="6533322" y="1049791"/>
            <a:ext cx="3260035" cy="4374667"/>
          </a:xfrm>
          <a:prstGeom prst="rect">
            <a:avLst/>
          </a:prstGeom>
        </p:spPr>
      </p:pic>
    </p:spTree>
    <p:extLst>
      <p:ext uri="{BB962C8B-B14F-4D97-AF65-F5344CB8AC3E}">
        <p14:creationId xmlns:p14="http://schemas.microsoft.com/office/powerpoint/2010/main" val="43063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5400" dirty="0">
                <a:solidFill>
                  <a:schemeClr val="bg1">
                    <a:lumMod val="50000"/>
                  </a:schemeClr>
                </a:solidFill>
              </a:rPr>
              <a:t>Firmware-FS</a:t>
            </a:r>
            <a:endParaRPr lang="zh-CN" altLang="en-US" sz="5400" dirty="0">
              <a:solidFill>
                <a:schemeClr val="bg1">
                  <a:lumMod val="50000"/>
                </a:schemeClr>
              </a:solidFill>
            </a:endParaRPr>
          </a:p>
        </p:txBody>
      </p:sp>
      <p:sp>
        <p:nvSpPr>
          <p:cNvPr id="4" name="副标题 2">
            <a:extLst>
              <a:ext uri="{FF2B5EF4-FFF2-40B4-BE49-F238E27FC236}">
                <a16:creationId xmlns:a16="http://schemas.microsoft.com/office/drawing/2014/main" id="{E7B1F516-F534-034F-8F06-85FCC0AF36AA}"/>
              </a:ext>
            </a:extLst>
          </p:cNvPr>
          <p:cNvSpPr>
            <a:spLocks noGrp="1"/>
          </p:cNvSpPr>
          <p:nvPr>
            <p:ph type="subTitle" idx="1"/>
          </p:nvPr>
        </p:nvSpPr>
        <p:spPr>
          <a:xfrm>
            <a:off x="334342" y="1433542"/>
            <a:ext cx="7559592" cy="4921080"/>
          </a:xfrm>
        </p:spPr>
        <p:txBody>
          <a:bodyPr>
            <a:normAutofit fontScale="92500"/>
          </a:bodyPr>
          <a:lstStyle/>
          <a:p>
            <a:pPr marL="342900" indent="-342900" algn="l">
              <a:lnSpc>
                <a:spcPct val="150000"/>
              </a:lnSpc>
              <a:buFont typeface="Arial" panose="020B0604020202020204" pitchFamily="34" charset="0"/>
              <a:buChar char="•"/>
            </a:pPr>
            <a:r>
              <a:rPr lang="zh-CN" altLang="en-US" dirty="0"/>
              <a:t>文件系统嵌入设备固件</a:t>
            </a:r>
            <a:endParaRPr lang="en-US" altLang="zh-CN" dirty="0"/>
          </a:p>
          <a:p>
            <a:pPr marL="800100" lvl="1" indent="-342900" algn="l">
              <a:lnSpc>
                <a:spcPct val="150000"/>
              </a:lnSpc>
              <a:buFont typeface="Wingdings" pitchFamily="2" charset="2"/>
              <a:buChar char="ü"/>
            </a:pPr>
            <a:r>
              <a:rPr lang="zh-CN" altLang="en-US" dirty="0"/>
              <a:t>充分利用存储设备中的计算资源</a:t>
            </a:r>
            <a:endParaRPr lang="en-US" altLang="zh-CN" dirty="0"/>
          </a:p>
          <a:p>
            <a:pPr marL="800100" lvl="1" indent="-342900" algn="l">
              <a:lnSpc>
                <a:spcPct val="150000"/>
              </a:lnSpc>
              <a:buFont typeface="Wingdings" pitchFamily="2" charset="2"/>
              <a:buChar char="ü"/>
            </a:pPr>
            <a:r>
              <a:rPr lang="zh-CN" altLang="en-US" dirty="0"/>
              <a:t>更好地管理文件系统中各类资源</a:t>
            </a:r>
            <a:endParaRPr lang="en-US" altLang="zh-CN" dirty="0"/>
          </a:p>
          <a:p>
            <a:pPr marL="342900" indent="-342900" algn="l">
              <a:lnSpc>
                <a:spcPct val="150000"/>
              </a:lnSpc>
              <a:buFont typeface="Arial" panose="020B0604020202020204" pitchFamily="34" charset="0"/>
              <a:buChar char="•"/>
            </a:pPr>
            <a:r>
              <a:rPr lang="zh-CN" altLang="en-US" dirty="0"/>
              <a:t>性能瓶颈</a:t>
            </a:r>
            <a:endParaRPr lang="en-US" altLang="zh-CN" dirty="0"/>
          </a:p>
          <a:p>
            <a:pPr marL="800100" lvl="1" indent="-342900" algn="l">
              <a:lnSpc>
                <a:spcPct val="150000"/>
              </a:lnSpc>
              <a:buFont typeface="Wingdings" pitchFamily="2" charset="2"/>
              <a:buChar char="ü"/>
            </a:pPr>
            <a:r>
              <a:rPr lang="zh-CN" altLang="en-US" strike="sngStrike" dirty="0">
                <a:solidFill>
                  <a:srgbClr val="FF0000"/>
                </a:solidFill>
              </a:rPr>
              <a:t>系统调用开销</a:t>
            </a:r>
            <a:endParaRPr lang="en-US" altLang="zh-CN" strike="sngStrike" dirty="0">
              <a:solidFill>
                <a:srgbClr val="FF0000"/>
              </a:solidFill>
            </a:endParaRPr>
          </a:p>
          <a:p>
            <a:pPr marL="800100" lvl="1" indent="-342900" algn="l">
              <a:lnSpc>
                <a:spcPct val="150000"/>
              </a:lnSpc>
              <a:buFont typeface="Wingdings" pitchFamily="2" charset="2"/>
              <a:buChar char="ü"/>
            </a:pPr>
            <a:r>
              <a:rPr lang="zh-CN" altLang="en-US" strike="sngStrike" dirty="0">
                <a:solidFill>
                  <a:srgbClr val="FF0000"/>
                </a:solidFill>
              </a:rPr>
              <a:t>很难做到和</a:t>
            </a:r>
            <a:r>
              <a:rPr lang="en-US" altLang="zh-CN" strike="sngStrike" dirty="0">
                <a:solidFill>
                  <a:srgbClr val="FF0000"/>
                </a:solidFill>
              </a:rPr>
              <a:t>Kernel-FS</a:t>
            </a:r>
            <a:r>
              <a:rPr lang="zh-CN" altLang="en-US" strike="sngStrike" dirty="0">
                <a:solidFill>
                  <a:srgbClr val="FF0000"/>
                </a:solidFill>
              </a:rPr>
              <a:t>一样的语义保证</a:t>
            </a:r>
            <a:endParaRPr lang="en-US" altLang="zh-CN" strike="sngStrike" dirty="0">
              <a:solidFill>
                <a:srgbClr val="FF0000"/>
              </a:solidFill>
            </a:endParaRPr>
          </a:p>
          <a:p>
            <a:pPr marL="800100" lvl="1" indent="-342900" algn="l">
              <a:lnSpc>
                <a:spcPct val="150000"/>
              </a:lnSpc>
              <a:buFont typeface="Wingdings" pitchFamily="2" charset="2"/>
              <a:buChar char="ü"/>
            </a:pPr>
            <a:r>
              <a:rPr lang="zh-CN" altLang="en-US" dirty="0"/>
              <a:t>受限于存储设备中的算力，无法利用到主机强大的处理器算力</a:t>
            </a:r>
            <a:endParaRPr lang="en-US" altLang="zh-CN" dirty="0"/>
          </a:p>
          <a:p>
            <a:pPr marL="800100" lvl="1" indent="-342900" algn="l">
              <a:lnSpc>
                <a:spcPct val="150000"/>
              </a:lnSpc>
              <a:buFont typeface="Wingdings" pitchFamily="2" charset="2"/>
              <a:buChar char="ü"/>
            </a:pPr>
            <a:r>
              <a:rPr lang="en-US" altLang="zh-CN" dirty="0" err="1"/>
              <a:t>inode</a:t>
            </a:r>
            <a:r>
              <a:rPr lang="zh-CN" altLang="en-US" dirty="0"/>
              <a:t>级别的读写锁</a:t>
            </a:r>
            <a:endParaRPr lang="en-US" altLang="zh-CN" dirty="0"/>
          </a:p>
          <a:p>
            <a:pPr marL="800100" lvl="1" indent="-342900" algn="l">
              <a:lnSpc>
                <a:spcPct val="150000"/>
              </a:lnSpc>
              <a:buFont typeface="Wingdings" pitchFamily="2" charset="2"/>
              <a:buChar char="ü"/>
            </a:pPr>
            <a:r>
              <a:rPr lang="zh-CN" altLang="en-US" dirty="0"/>
              <a:t>未利用硬件级别并行机制</a:t>
            </a:r>
            <a:endParaRPr lang="en-US" altLang="zh-CN" dirty="0"/>
          </a:p>
        </p:txBody>
      </p:sp>
      <p:pic>
        <p:nvPicPr>
          <p:cNvPr id="7" name="图片 6">
            <a:extLst>
              <a:ext uri="{FF2B5EF4-FFF2-40B4-BE49-F238E27FC236}">
                <a16:creationId xmlns:a16="http://schemas.microsoft.com/office/drawing/2014/main" id="{4C1D0690-E9AE-AC48-927D-F7556A6194D6}"/>
              </a:ext>
            </a:extLst>
          </p:cNvPr>
          <p:cNvPicPr>
            <a:picLocks noChangeAspect="1"/>
          </p:cNvPicPr>
          <p:nvPr/>
        </p:nvPicPr>
        <p:blipFill rotWithShape="1">
          <a:blip r:embed="rId3"/>
          <a:srcRect l="71627" b="11575"/>
          <a:stretch/>
        </p:blipFill>
        <p:spPr>
          <a:xfrm>
            <a:off x="8537587" y="956312"/>
            <a:ext cx="2594389" cy="4502870"/>
          </a:xfrm>
          <a:prstGeom prst="rect">
            <a:avLst/>
          </a:prstGeom>
        </p:spPr>
      </p:pic>
    </p:spTree>
    <p:extLst>
      <p:ext uri="{BB962C8B-B14F-4D97-AF65-F5344CB8AC3E}">
        <p14:creationId xmlns:p14="http://schemas.microsoft.com/office/powerpoint/2010/main" val="106608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fontScale="90000"/>
          </a:bodyPr>
          <a:lstStyle/>
          <a:p>
            <a:pPr algn="l"/>
            <a:r>
              <a:rPr lang="en-US" altLang="zh-CN" sz="5400" dirty="0">
                <a:solidFill>
                  <a:schemeClr val="bg1">
                    <a:lumMod val="50000"/>
                  </a:schemeClr>
                </a:solidFill>
              </a:rPr>
              <a:t>Concurrency Limitations - Analysis</a:t>
            </a:r>
            <a:endParaRPr lang="zh-CN" altLang="en-US" sz="5400" dirty="0">
              <a:solidFill>
                <a:schemeClr val="bg1">
                  <a:lumMod val="50000"/>
                </a:schemeClr>
              </a:solidFill>
            </a:endParaRPr>
          </a:p>
        </p:txBody>
      </p:sp>
      <p:pic>
        <p:nvPicPr>
          <p:cNvPr id="6" name="图片 5">
            <a:extLst>
              <a:ext uri="{FF2B5EF4-FFF2-40B4-BE49-F238E27FC236}">
                <a16:creationId xmlns:a16="http://schemas.microsoft.com/office/drawing/2014/main" id="{DECAE68B-5F36-6946-B963-50A7D4187847}"/>
              </a:ext>
            </a:extLst>
          </p:cNvPr>
          <p:cNvPicPr>
            <a:picLocks noChangeAspect="1"/>
          </p:cNvPicPr>
          <p:nvPr/>
        </p:nvPicPr>
        <p:blipFill rotWithShape="1">
          <a:blip r:embed="rId3"/>
          <a:srcRect t="8900"/>
          <a:stretch/>
        </p:blipFill>
        <p:spPr>
          <a:xfrm>
            <a:off x="1445591" y="1732613"/>
            <a:ext cx="10083800" cy="5125387"/>
          </a:xfrm>
          <a:prstGeom prst="rect">
            <a:avLst/>
          </a:prstGeom>
        </p:spPr>
      </p:pic>
      <p:sp>
        <p:nvSpPr>
          <p:cNvPr id="9" name="副标题 2">
            <a:extLst>
              <a:ext uri="{FF2B5EF4-FFF2-40B4-BE49-F238E27FC236}">
                <a16:creationId xmlns:a16="http://schemas.microsoft.com/office/drawing/2014/main" id="{6BEBE793-05C8-074D-AEF1-FD600E99BEC4}"/>
              </a:ext>
            </a:extLst>
          </p:cNvPr>
          <p:cNvSpPr>
            <a:spLocks noGrp="1"/>
          </p:cNvSpPr>
          <p:nvPr>
            <p:ph type="subTitle" idx="1"/>
          </p:nvPr>
        </p:nvSpPr>
        <p:spPr>
          <a:xfrm>
            <a:off x="307837" y="1168499"/>
            <a:ext cx="7961519" cy="660301"/>
          </a:xfrm>
        </p:spPr>
        <p:txBody>
          <a:bodyPr>
            <a:normAutofit/>
          </a:bodyPr>
          <a:lstStyle/>
          <a:p>
            <a:pPr marL="342900" indent="-342900" algn="l">
              <a:lnSpc>
                <a:spcPct val="150000"/>
              </a:lnSpc>
              <a:buFont typeface="Arial" panose="020B0604020202020204" pitchFamily="34" charset="0"/>
              <a:buChar char="•"/>
            </a:pPr>
            <a:r>
              <a:rPr lang="zh-CN" altLang="en-US" dirty="0"/>
              <a:t>两个线程写入一个共享文件不同块</a:t>
            </a:r>
            <a:endParaRPr lang="en-US" altLang="zh-CN" dirty="0"/>
          </a:p>
        </p:txBody>
      </p:sp>
    </p:spTree>
    <p:extLst>
      <p:ext uri="{BB962C8B-B14F-4D97-AF65-F5344CB8AC3E}">
        <p14:creationId xmlns:p14="http://schemas.microsoft.com/office/powerpoint/2010/main" val="346766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4900" dirty="0" err="1">
                <a:solidFill>
                  <a:schemeClr val="bg1">
                    <a:lumMod val="50000"/>
                  </a:schemeClr>
                </a:solidFill>
              </a:rPr>
              <a:t>CrossFS</a:t>
            </a:r>
            <a:endParaRPr lang="zh-CN" altLang="en-US" sz="4900" dirty="0">
              <a:solidFill>
                <a:schemeClr val="bg1">
                  <a:lumMod val="50000"/>
                </a:schemeClr>
              </a:solidFill>
            </a:endParaRPr>
          </a:p>
        </p:txBody>
      </p:sp>
      <p:pic>
        <p:nvPicPr>
          <p:cNvPr id="2" name="图片 1">
            <a:extLst>
              <a:ext uri="{FF2B5EF4-FFF2-40B4-BE49-F238E27FC236}">
                <a16:creationId xmlns:a16="http://schemas.microsoft.com/office/drawing/2014/main" id="{406D1B69-E773-7B43-A7E7-41A49E657DF1}"/>
              </a:ext>
            </a:extLst>
          </p:cNvPr>
          <p:cNvPicPr>
            <a:picLocks noChangeAspect="1"/>
          </p:cNvPicPr>
          <p:nvPr/>
        </p:nvPicPr>
        <p:blipFill>
          <a:blip r:embed="rId3"/>
          <a:stretch>
            <a:fillRect/>
          </a:stretch>
        </p:blipFill>
        <p:spPr>
          <a:xfrm>
            <a:off x="1192695" y="1560376"/>
            <a:ext cx="9806609" cy="5113623"/>
          </a:xfrm>
          <a:prstGeom prst="rect">
            <a:avLst/>
          </a:prstGeom>
        </p:spPr>
      </p:pic>
      <p:sp>
        <p:nvSpPr>
          <p:cNvPr id="4" name="矩形 3">
            <a:extLst>
              <a:ext uri="{FF2B5EF4-FFF2-40B4-BE49-F238E27FC236}">
                <a16:creationId xmlns:a16="http://schemas.microsoft.com/office/drawing/2014/main" id="{F1B5BB33-B04F-DC42-B53B-D11032C406D7}"/>
              </a:ext>
            </a:extLst>
          </p:cNvPr>
          <p:cNvSpPr/>
          <p:nvPr/>
        </p:nvSpPr>
        <p:spPr>
          <a:xfrm>
            <a:off x="448267" y="1236777"/>
            <a:ext cx="5126724" cy="461665"/>
          </a:xfrm>
          <a:prstGeom prst="rect">
            <a:avLst/>
          </a:prstGeom>
        </p:spPr>
        <p:txBody>
          <a:bodyPr wrap="none">
            <a:spAutoFit/>
          </a:bodyPr>
          <a:lstStyle/>
          <a:p>
            <a:pPr marL="342900" indent="-342900">
              <a:buFont typeface="Arial" panose="020B0604020202020204" pitchFamily="34" charset="0"/>
              <a:buChar char="•"/>
            </a:pPr>
            <a:r>
              <a:rPr lang="en-US" altLang="zh-CN" sz="2400" dirty="0"/>
              <a:t>Kernel-User-Firmware</a:t>
            </a:r>
            <a:r>
              <a:rPr lang="zh-CN" altLang="en-US" sz="2400" dirty="0"/>
              <a:t>的</a:t>
            </a:r>
            <a:r>
              <a:rPr lang="en-US" altLang="zh-CN" sz="2400" dirty="0"/>
              <a:t>co-design</a:t>
            </a:r>
            <a:endParaRPr lang="zh-CN" altLang="en-US" sz="2400" dirty="0"/>
          </a:p>
        </p:txBody>
      </p:sp>
    </p:spTree>
    <p:extLst>
      <p:ext uri="{BB962C8B-B14F-4D97-AF65-F5344CB8AC3E}">
        <p14:creationId xmlns:p14="http://schemas.microsoft.com/office/powerpoint/2010/main" val="312706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4900" dirty="0" err="1">
                <a:solidFill>
                  <a:schemeClr val="bg1">
                    <a:lumMod val="50000"/>
                  </a:schemeClr>
                </a:solidFill>
              </a:rPr>
              <a:t>CrossFS</a:t>
            </a:r>
            <a:endParaRPr lang="zh-CN" altLang="en-US" sz="4900" dirty="0">
              <a:solidFill>
                <a:schemeClr val="bg1">
                  <a:lumMod val="50000"/>
                </a:schemeClr>
              </a:solidFill>
            </a:endParaRPr>
          </a:p>
        </p:txBody>
      </p:sp>
      <p:sp>
        <p:nvSpPr>
          <p:cNvPr id="4" name="矩形 3">
            <a:extLst>
              <a:ext uri="{FF2B5EF4-FFF2-40B4-BE49-F238E27FC236}">
                <a16:creationId xmlns:a16="http://schemas.microsoft.com/office/drawing/2014/main" id="{F1B5BB33-B04F-DC42-B53B-D11032C406D7}"/>
              </a:ext>
            </a:extLst>
          </p:cNvPr>
          <p:cNvSpPr/>
          <p:nvPr/>
        </p:nvSpPr>
        <p:spPr>
          <a:xfrm>
            <a:off x="448267" y="1236776"/>
            <a:ext cx="5482633" cy="4093428"/>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a:t>Kernel-User-Firmware</a:t>
            </a:r>
            <a:r>
              <a:rPr lang="zh-CN" altLang="en-US" sz="2400" dirty="0"/>
              <a:t>的</a:t>
            </a:r>
            <a:r>
              <a:rPr lang="en-US" altLang="zh-CN" sz="2400" dirty="0"/>
              <a:t>co-design</a:t>
            </a:r>
          </a:p>
          <a:p>
            <a:pPr marL="342900" indent="-342900">
              <a:lnSpc>
                <a:spcPct val="150000"/>
              </a:lnSpc>
              <a:buFont typeface="Arial" panose="020B0604020202020204" pitchFamily="34" charset="0"/>
              <a:buChar char="•"/>
            </a:pPr>
            <a:r>
              <a:rPr lang="zh-CN" altLang="en-US" sz="2400" dirty="0"/>
              <a:t>指令处理</a:t>
            </a:r>
            <a:endParaRPr lang="en-US" altLang="zh-CN" sz="2400" dirty="0"/>
          </a:p>
          <a:p>
            <a:pPr marL="800100" lvl="1" indent="-342900">
              <a:lnSpc>
                <a:spcPct val="150000"/>
              </a:lnSpc>
              <a:buFont typeface="Wingdings" pitchFamily="2" charset="2"/>
              <a:buChar char="ü"/>
            </a:pPr>
            <a:r>
              <a:rPr lang="en-US" altLang="zh-CN" sz="2000" dirty="0" err="1"/>
              <a:t>LibFS</a:t>
            </a:r>
            <a:r>
              <a:rPr lang="zh-CN" altLang="en-US" sz="2000" dirty="0"/>
              <a:t>将指令放入内核组件</a:t>
            </a:r>
            <a:r>
              <a:rPr lang="en-US" altLang="zh-CN" sz="2000" dirty="0"/>
              <a:t>Command</a:t>
            </a:r>
            <a:r>
              <a:rPr lang="zh-CN" altLang="en-US" sz="2000" dirty="0"/>
              <a:t> </a:t>
            </a:r>
            <a:r>
              <a:rPr lang="en-US" altLang="zh-CN" sz="2000" dirty="0"/>
              <a:t>queue</a:t>
            </a:r>
            <a:r>
              <a:rPr lang="zh-CN" altLang="en-US" sz="2000" dirty="0"/>
              <a:t>和</a:t>
            </a:r>
            <a:r>
              <a:rPr lang="en-US" altLang="zh-CN" sz="2000" dirty="0"/>
              <a:t>Data</a:t>
            </a:r>
            <a:r>
              <a:rPr lang="zh-CN" altLang="en-US" sz="2000" dirty="0"/>
              <a:t> </a:t>
            </a:r>
            <a:r>
              <a:rPr lang="en-US" altLang="zh-CN" sz="2000" dirty="0"/>
              <a:t>buffer</a:t>
            </a:r>
          </a:p>
          <a:p>
            <a:pPr marL="800100" lvl="1" indent="-342900">
              <a:lnSpc>
                <a:spcPct val="150000"/>
              </a:lnSpc>
              <a:buFont typeface="Wingdings" pitchFamily="2" charset="2"/>
              <a:buChar char="ü"/>
            </a:pPr>
            <a:r>
              <a:rPr lang="en-US" altLang="zh-CN" sz="2000" dirty="0" err="1"/>
              <a:t>FirmFS</a:t>
            </a:r>
            <a:r>
              <a:rPr lang="zh-CN" altLang="en-US" sz="2000" dirty="0"/>
              <a:t>从内核组件中取出指令，完成权限检查，并真正处理</a:t>
            </a:r>
            <a:r>
              <a:rPr lang="en-US" altLang="zh-CN" sz="2000" dirty="0"/>
              <a:t>I/O</a:t>
            </a:r>
            <a:r>
              <a:rPr lang="zh-CN" altLang="en-US" sz="2000" dirty="0"/>
              <a:t>请求</a:t>
            </a:r>
            <a:endParaRPr lang="en-US" altLang="zh-CN" sz="2000" dirty="0"/>
          </a:p>
          <a:p>
            <a:pPr marL="800100" lvl="1" indent="-342900">
              <a:buFont typeface="Wingdings" pitchFamily="2" charset="2"/>
              <a:buChar char="ü"/>
            </a:pPr>
            <a:endParaRPr lang="en-US" altLang="zh-CN" sz="2000" dirty="0"/>
          </a:p>
          <a:p>
            <a:pPr lvl="1"/>
            <a:endParaRPr lang="en-US" altLang="zh-CN" sz="2400" dirty="0"/>
          </a:p>
          <a:p>
            <a:pPr marL="342900" indent="-342900">
              <a:buFont typeface="Arial" panose="020B0604020202020204" pitchFamily="34" charset="0"/>
              <a:buChar char="•"/>
            </a:pPr>
            <a:endParaRPr lang="zh-CN" altLang="en-US" sz="2400" dirty="0"/>
          </a:p>
        </p:txBody>
      </p:sp>
      <p:pic>
        <p:nvPicPr>
          <p:cNvPr id="7" name="图片 6">
            <a:extLst>
              <a:ext uri="{FF2B5EF4-FFF2-40B4-BE49-F238E27FC236}">
                <a16:creationId xmlns:a16="http://schemas.microsoft.com/office/drawing/2014/main" id="{71F9D583-B3D9-6C40-BA18-887687FD6F10}"/>
              </a:ext>
            </a:extLst>
          </p:cNvPr>
          <p:cNvPicPr>
            <a:picLocks noChangeAspect="1"/>
          </p:cNvPicPr>
          <p:nvPr/>
        </p:nvPicPr>
        <p:blipFill rotWithShape="1">
          <a:blip r:embed="rId3"/>
          <a:srcRect l="28784" r="46351" b="9748"/>
          <a:stretch/>
        </p:blipFill>
        <p:spPr>
          <a:xfrm>
            <a:off x="6573079" y="818255"/>
            <a:ext cx="2438400" cy="4615137"/>
          </a:xfrm>
          <a:prstGeom prst="rect">
            <a:avLst/>
          </a:prstGeom>
        </p:spPr>
      </p:pic>
      <p:sp>
        <p:nvSpPr>
          <p:cNvPr id="8" name="同心圆 7">
            <a:extLst>
              <a:ext uri="{FF2B5EF4-FFF2-40B4-BE49-F238E27FC236}">
                <a16:creationId xmlns:a16="http://schemas.microsoft.com/office/drawing/2014/main" id="{0DF59646-E164-474E-9071-ECCF17F96371}"/>
              </a:ext>
            </a:extLst>
          </p:cNvPr>
          <p:cNvSpPr/>
          <p:nvPr/>
        </p:nvSpPr>
        <p:spPr>
          <a:xfrm>
            <a:off x="6440558" y="2079160"/>
            <a:ext cx="2146431" cy="2324863"/>
          </a:xfrm>
          <a:prstGeom prst="donut">
            <a:avLst>
              <a:gd name="adj" fmla="val 0"/>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kumimoji="1" lang="zh-CN" altLang="en-US">
              <a:solidFill>
                <a:schemeClr val="tx1"/>
              </a:solidFill>
            </a:endParaRPr>
          </a:p>
        </p:txBody>
      </p:sp>
    </p:spTree>
    <p:extLst>
      <p:ext uri="{BB962C8B-B14F-4D97-AF65-F5344CB8AC3E}">
        <p14:creationId xmlns:p14="http://schemas.microsoft.com/office/powerpoint/2010/main" val="303169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1524000" y="223838"/>
            <a:ext cx="9144000" cy="1049791"/>
          </a:xfrm>
        </p:spPr>
        <p:txBody>
          <a:bodyPr/>
          <a:lstStyle/>
          <a:p>
            <a:r>
              <a:rPr lang="zh-CN" altLang="en-US" dirty="0"/>
              <a:t>论文总览</a:t>
            </a:r>
          </a:p>
        </p:txBody>
      </p:sp>
      <p:sp>
        <p:nvSpPr>
          <p:cNvPr id="3" name="矩形 2">
            <a:extLst>
              <a:ext uri="{FF2B5EF4-FFF2-40B4-BE49-F238E27FC236}">
                <a16:creationId xmlns:a16="http://schemas.microsoft.com/office/drawing/2014/main" id="{D7FC104E-3CFE-5F44-8415-C8C97845AAB8}"/>
              </a:ext>
            </a:extLst>
          </p:cNvPr>
          <p:cNvSpPr/>
          <p:nvPr/>
        </p:nvSpPr>
        <p:spPr>
          <a:xfrm>
            <a:off x="963726" y="1273629"/>
            <a:ext cx="10264548" cy="4620560"/>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000" dirty="0"/>
              <a:t>12</a:t>
            </a:r>
            <a:r>
              <a:rPr lang="zh-CN" altLang="en-US" sz="2000" dirty="0"/>
              <a:t>专题，</a:t>
            </a:r>
            <a:r>
              <a:rPr lang="en-US" altLang="zh-CN" sz="2000" dirty="0"/>
              <a:t>70</a:t>
            </a:r>
            <a:r>
              <a:rPr lang="zh-CN" altLang="en-US" sz="2000" dirty="0"/>
              <a:t>论文</a:t>
            </a:r>
            <a:r>
              <a:rPr lang="en-US" altLang="zh-CN" sz="2000" dirty="0"/>
              <a:t>/389</a:t>
            </a:r>
            <a:r>
              <a:rPr lang="zh-CN" altLang="en-US" sz="2000" dirty="0"/>
              <a:t>投稿 </a:t>
            </a:r>
            <a:endParaRPr lang="en-US" altLang="zh-CN" sz="2000" dirty="0"/>
          </a:p>
          <a:p>
            <a:pPr marL="342900" indent="-342900">
              <a:lnSpc>
                <a:spcPct val="150000"/>
              </a:lnSpc>
              <a:buFont typeface="Arial" panose="020B0604020202020204" pitchFamily="34" charset="0"/>
              <a:buChar char="•"/>
            </a:pPr>
            <a:r>
              <a:rPr lang="zh-CN" altLang="en-US" sz="2000" dirty="0"/>
              <a:t>验证、存储、操作系统</a:t>
            </a:r>
            <a:r>
              <a:rPr lang="en-US" altLang="zh-CN" sz="2000" dirty="0"/>
              <a:t>&amp;</a:t>
            </a:r>
            <a:r>
              <a:rPr lang="zh-CN" altLang="en-US" sz="2000" dirty="0"/>
              <a:t>网络、一致性、机器学习</a:t>
            </a:r>
            <a:r>
              <a:rPr lang="en-US" altLang="zh-CN" sz="2000" dirty="0"/>
              <a:t>1</a:t>
            </a:r>
            <a:r>
              <a:rPr lang="zh-CN" altLang="en-US" sz="2000" dirty="0"/>
              <a:t>、共识、测试、调度、机器学习</a:t>
            </a:r>
            <a:r>
              <a:rPr lang="en-US" altLang="zh-CN" sz="2000" dirty="0"/>
              <a:t>2</a:t>
            </a:r>
            <a:r>
              <a:rPr lang="zh-CN" altLang="en-US" sz="2000" dirty="0"/>
              <a:t>、硬件、隐私安全、集群管理</a:t>
            </a:r>
            <a:endParaRPr lang="en-US" altLang="zh-CN" sz="2000" dirty="0"/>
          </a:p>
          <a:p>
            <a:pPr marL="342900" indent="-342900">
              <a:lnSpc>
                <a:spcPct val="150000"/>
              </a:lnSpc>
              <a:buFont typeface="Arial" panose="020B0604020202020204" pitchFamily="34" charset="0"/>
              <a:buChar char="•"/>
            </a:pPr>
            <a:r>
              <a:rPr lang="zh-CN" altLang="en-US" sz="2000" dirty="0"/>
              <a:t>存储</a:t>
            </a:r>
            <a:endParaRPr lang="en-US" altLang="zh-CN" sz="2000" dirty="0"/>
          </a:p>
          <a:p>
            <a:pPr marL="800100" lvl="1" indent="-342900">
              <a:lnSpc>
                <a:spcPct val="150000"/>
              </a:lnSpc>
              <a:buFont typeface="Wingdings" pitchFamily="2" charset="2"/>
              <a:buChar char="ü"/>
            </a:pPr>
            <a:r>
              <a:rPr lang="en-US" altLang="zh-CN" sz="2000" dirty="0"/>
              <a:t>Fast RDMA-based Ordered Key-Value Store using Remote Learned Cache</a:t>
            </a:r>
          </a:p>
          <a:p>
            <a:pPr marL="800100" lvl="1" indent="-342900">
              <a:lnSpc>
                <a:spcPct val="150000"/>
              </a:lnSpc>
              <a:buFont typeface="Wingdings" pitchFamily="2" charset="2"/>
              <a:buChar char="ü"/>
            </a:pPr>
            <a:r>
              <a:rPr lang="en-US" altLang="zh-CN" sz="2000" dirty="0" err="1"/>
              <a:t>CrossFS</a:t>
            </a:r>
            <a:r>
              <a:rPr lang="en-US" altLang="zh-CN" sz="2000" dirty="0"/>
              <a:t>: A Cross-layered Direct-Access File System</a:t>
            </a:r>
          </a:p>
          <a:p>
            <a:pPr marL="800100" lvl="1" indent="-342900">
              <a:lnSpc>
                <a:spcPct val="150000"/>
              </a:lnSpc>
              <a:buFont typeface="Wingdings" pitchFamily="2" charset="2"/>
              <a:buChar char="ü"/>
            </a:pPr>
            <a:r>
              <a:rPr lang="en-US" altLang="zh-CN" sz="2000" b="1" dirty="0"/>
              <a:t>From WiscKey to Bourbon: A Learned Index for Log-Structured Merge Trees</a:t>
            </a:r>
          </a:p>
          <a:p>
            <a:pPr marL="800100" lvl="1" indent="-342900">
              <a:lnSpc>
                <a:spcPct val="150000"/>
              </a:lnSpc>
              <a:buFont typeface="Wingdings" pitchFamily="2" charset="2"/>
              <a:buChar char="ü"/>
            </a:pPr>
            <a:r>
              <a:rPr lang="en-US" altLang="zh-CN" sz="2000" dirty="0" err="1"/>
              <a:t>LinnOS</a:t>
            </a:r>
            <a:r>
              <a:rPr lang="en-US" altLang="zh-CN" sz="2000" dirty="0"/>
              <a:t>: Predictability on Unpredictable Flash Storage with a Light Neural Network</a:t>
            </a:r>
          </a:p>
          <a:p>
            <a:pPr marL="800100" lvl="1" indent="-342900">
              <a:lnSpc>
                <a:spcPct val="150000"/>
              </a:lnSpc>
              <a:buFont typeface="Wingdings" pitchFamily="2" charset="2"/>
              <a:buChar char="ü"/>
            </a:pPr>
            <a:r>
              <a:rPr lang="en-US" altLang="zh-CN" sz="2000" dirty="0"/>
              <a:t>A large scale analysis of hundreds of in-memory cache clusters at Twitter</a:t>
            </a:r>
          </a:p>
          <a:p>
            <a:pPr marL="800100" lvl="1" indent="-342900">
              <a:lnSpc>
                <a:spcPct val="150000"/>
              </a:lnSpc>
              <a:buFont typeface="Wingdings" pitchFamily="2" charset="2"/>
              <a:buChar char="ü"/>
            </a:pPr>
            <a:r>
              <a:rPr lang="en-US" altLang="zh-CN" sz="2000" dirty="0"/>
              <a:t>Generalized Sub-Query Fusion for Eliminating Redundant I/O from Big-Data Queries</a:t>
            </a:r>
          </a:p>
        </p:txBody>
      </p:sp>
    </p:spTree>
    <p:extLst>
      <p:ext uri="{BB962C8B-B14F-4D97-AF65-F5344CB8AC3E}">
        <p14:creationId xmlns:p14="http://schemas.microsoft.com/office/powerpoint/2010/main" val="189747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4900" dirty="0" err="1">
                <a:solidFill>
                  <a:schemeClr val="bg1">
                    <a:lumMod val="50000"/>
                  </a:schemeClr>
                </a:solidFill>
              </a:rPr>
              <a:t>CrossFS</a:t>
            </a:r>
            <a:endParaRPr lang="zh-CN" altLang="en-US" sz="4900" dirty="0">
              <a:solidFill>
                <a:schemeClr val="bg1">
                  <a:lumMod val="50000"/>
                </a:schemeClr>
              </a:solidFill>
            </a:endParaRPr>
          </a:p>
        </p:txBody>
      </p:sp>
      <p:sp>
        <p:nvSpPr>
          <p:cNvPr id="4" name="矩形 3">
            <a:extLst>
              <a:ext uri="{FF2B5EF4-FFF2-40B4-BE49-F238E27FC236}">
                <a16:creationId xmlns:a16="http://schemas.microsoft.com/office/drawing/2014/main" id="{F1B5BB33-B04F-DC42-B53B-D11032C406D7}"/>
              </a:ext>
            </a:extLst>
          </p:cNvPr>
          <p:cNvSpPr/>
          <p:nvPr/>
        </p:nvSpPr>
        <p:spPr>
          <a:xfrm>
            <a:off x="448267" y="1236776"/>
            <a:ext cx="5565183" cy="4616648"/>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t>将内核组件放置于</a:t>
            </a:r>
            <a:r>
              <a:rPr lang="en-US" altLang="zh-CN" sz="2400" dirty="0"/>
              <a:t>Persistent Memory</a:t>
            </a:r>
          </a:p>
          <a:p>
            <a:pPr marL="800100" lvl="1" indent="-342900">
              <a:lnSpc>
                <a:spcPct val="150000"/>
              </a:lnSpc>
              <a:buFont typeface="Wingdings" pitchFamily="2" charset="2"/>
              <a:buChar char="ü"/>
            </a:pPr>
            <a:r>
              <a:rPr lang="zh-CN" altLang="en-US" sz="2000" dirty="0"/>
              <a:t>指令队列以及对应的数据缓冲区</a:t>
            </a:r>
            <a:endParaRPr lang="en-US" altLang="zh-CN" sz="2000" dirty="0"/>
          </a:p>
          <a:p>
            <a:pPr marL="800100" lvl="1" indent="-342900">
              <a:lnSpc>
                <a:spcPct val="150000"/>
              </a:lnSpc>
              <a:buFont typeface="Wingdings" pitchFamily="2" charset="2"/>
              <a:buChar char="ü"/>
            </a:pPr>
            <a:r>
              <a:rPr lang="zh-CN" altLang="en-US" sz="2000" dirty="0"/>
              <a:t>更强的崩溃一致性保证</a:t>
            </a:r>
            <a:endParaRPr lang="en-US" altLang="zh-CN" sz="2000" dirty="0"/>
          </a:p>
          <a:p>
            <a:pPr marL="342900" indent="-342900">
              <a:lnSpc>
                <a:spcPct val="150000"/>
              </a:lnSpc>
              <a:buFont typeface="Arial" panose="020B0604020202020204" pitchFamily="34" charset="0"/>
              <a:buChar char="•"/>
            </a:pPr>
            <a:r>
              <a:rPr lang="zh-CN" altLang="en-US" sz="2000" dirty="0"/>
              <a:t>合并硬件和软件</a:t>
            </a:r>
            <a:r>
              <a:rPr lang="en-US" altLang="zh-CN" sz="2000" dirty="0"/>
              <a:t>IO</a:t>
            </a:r>
            <a:r>
              <a:rPr lang="zh-CN" altLang="en-US" sz="2000" dirty="0"/>
              <a:t>调度器</a:t>
            </a:r>
            <a:endParaRPr lang="en-US" altLang="zh-CN" sz="2000" dirty="0"/>
          </a:p>
          <a:p>
            <a:pPr marL="800100" lvl="1" indent="-342900">
              <a:lnSpc>
                <a:spcPct val="150000"/>
              </a:lnSpc>
              <a:buFont typeface="Wingdings" pitchFamily="2" charset="2"/>
              <a:buChar char="ü"/>
            </a:pPr>
            <a:r>
              <a:rPr lang="en-US" altLang="zh-CN" sz="2000" dirty="0"/>
              <a:t>Firmware</a:t>
            </a:r>
            <a:r>
              <a:rPr lang="zh-CN" altLang="en-US" sz="2000" dirty="0"/>
              <a:t>上的调度器</a:t>
            </a:r>
            <a:endParaRPr lang="en-US" altLang="zh-CN" sz="2000" dirty="0"/>
          </a:p>
          <a:p>
            <a:pPr marL="800100" lvl="1" indent="-342900">
              <a:lnSpc>
                <a:spcPct val="150000"/>
              </a:lnSpc>
              <a:buFont typeface="Wingdings" pitchFamily="2" charset="2"/>
              <a:buChar char="ü"/>
            </a:pPr>
            <a:r>
              <a:rPr lang="zh-CN" altLang="en-US" sz="2000" dirty="0"/>
              <a:t>调度策略来有效利用存储设备的计算能力</a:t>
            </a:r>
            <a:endParaRPr lang="en-US" altLang="zh-CN" sz="2000" dirty="0"/>
          </a:p>
          <a:p>
            <a:pPr marL="800100" lvl="1" indent="-342900">
              <a:lnSpc>
                <a:spcPct val="150000"/>
              </a:lnSpc>
              <a:buFont typeface="Wingdings" pitchFamily="2" charset="2"/>
              <a:buChar char="ü"/>
            </a:pPr>
            <a:endParaRPr lang="en-US" altLang="zh-CN" sz="2000" dirty="0"/>
          </a:p>
          <a:p>
            <a:pPr lvl="1">
              <a:lnSpc>
                <a:spcPct val="150000"/>
              </a:lnSpc>
            </a:pPr>
            <a:endParaRPr lang="en-US" altLang="zh-CN" sz="2000" dirty="0"/>
          </a:p>
          <a:p>
            <a:pPr lvl="1"/>
            <a:endParaRPr lang="en-US" altLang="zh-CN" sz="2400" dirty="0"/>
          </a:p>
          <a:p>
            <a:pPr marL="342900" indent="-342900">
              <a:buFont typeface="Arial" panose="020B0604020202020204" pitchFamily="34" charset="0"/>
              <a:buChar char="•"/>
            </a:pPr>
            <a:endParaRPr lang="zh-CN" altLang="en-US" sz="2400" dirty="0"/>
          </a:p>
        </p:txBody>
      </p:sp>
      <p:pic>
        <p:nvPicPr>
          <p:cNvPr id="3" name="图片 2">
            <a:extLst>
              <a:ext uri="{FF2B5EF4-FFF2-40B4-BE49-F238E27FC236}">
                <a16:creationId xmlns:a16="http://schemas.microsoft.com/office/drawing/2014/main" id="{0DA0D86E-84EC-094E-8294-91E8E90E0C64}"/>
              </a:ext>
            </a:extLst>
          </p:cNvPr>
          <p:cNvPicPr>
            <a:picLocks noChangeAspect="1"/>
          </p:cNvPicPr>
          <p:nvPr/>
        </p:nvPicPr>
        <p:blipFill>
          <a:blip r:embed="rId3"/>
          <a:stretch>
            <a:fillRect/>
          </a:stretch>
        </p:blipFill>
        <p:spPr>
          <a:xfrm>
            <a:off x="6013450" y="751100"/>
            <a:ext cx="6261100" cy="5588000"/>
          </a:xfrm>
          <a:prstGeom prst="rect">
            <a:avLst/>
          </a:prstGeom>
        </p:spPr>
      </p:pic>
      <p:sp>
        <p:nvSpPr>
          <p:cNvPr id="6" name="同心圆 5">
            <a:extLst>
              <a:ext uri="{FF2B5EF4-FFF2-40B4-BE49-F238E27FC236}">
                <a16:creationId xmlns:a16="http://schemas.microsoft.com/office/drawing/2014/main" id="{D07779D2-1193-5049-9B4F-203DFEAFA41D}"/>
              </a:ext>
            </a:extLst>
          </p:cNvPr>
          <p:cNvSpPr/>
          <p:nvPr/>
        </p:nvSpPr>
        <p:spPr>
          <a:xfrm>
            <a:off x="9649892" y="3429000"/>
            <a:ext cx="1389169" cy="851452"/>
          </a:xfrm>
          <a:prstGeom prst="donut">
            <a:avLst>
              <a:gd name="adj" fmla="val 0"/>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kumimoji="1" lang="zh-CN" altLang="en-US">
              <a:solidFill>
                <a:schemeClr val="tx1"/>
              </a:solidFill>
            </a:endParaRPr>
          </a:p>
        </p:txBody>
      </p:sp>
      <p:sp>
        <p:nvSpPr>
          <p:cNvPr id="7" name="同心圆 6">
            <a:extLst>
              <a:ext uri="{FF2B5EF4-FFF2-40B4-BE49-F238E27FC236}">
                <a16:creationId xmlns:a16="http://schemas.microsoft.com/office/drawing/2014/main" id="{A6636E32-7737-6749-985D-A738D3E6D2B3}"/>
              </a:ext>
            </a:extLst>
          </p:cNvPr>
          <p:cNvSpPr/>
          <p:nvPr/>
        </p:nvSpPr>
        <p:spPr>
          <a:xfrm>
            <a:off x="7137087" y="4280452"/>
            <a:ext cx="2006913" cy="851452"/>
          </a:xfrm>
          <a:prstGeom prst="donut">
            <a:avLst>
              <a:gd name="adj" fmla="val 0"/>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kumimoji="1" lang="zh-CN" altLang="en-US">
              <a:solidFill>
                <a:schemeClr val="tx1"/>
              </a:solidFill>
            </a:endParaRPr>
          </a:p>
        </p:txBody>
      </p:sp>
    </p:spTree>
    <p:extLst>
      <p:ext uri="{BB962C8B-B14F-4D97-AF65-F5344CB8AC3E}">
        <p14:creationId xmlns:p14="http://schemas.microsoft.com/office/powerpoint/2010/main" val="203247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4900" dirty="0" err="1">
                <a:solidFill>
                  <a:schemeClr val="bg1">
                    <a:lumMod val="50000"/>
                  </a:schemeClr>
                </a:solidFill>
              </a:rPr>
              <a:t>CrossFS</a:t>
            </a:r>
            <a:endParaRPr lang="zh-CN" altLang="en-US" sz="4900" dirty="0">
              <a:solidFill>
                <a:schemeClr val="bg1">
                  <a:lumMod val="50000"/>
                </a:schemeClr>
              </a:solidFill>
            </a:endParaRPr>
          </a:p>
        </p:txBody>
      </p:sp>
      <p:sp>
        <p:nvSpPr>
          <p:cNvPr id="4" name="矩形 3">
            <a:extLst>
              <a:ext uri="{FF2B5EF4-FFF2-40B4-BE49-F238E27FC236}">
                <a16:creationId xmlns:a16="http://schemas.microsoft.com/office/drawing/2014/main" id="{F1B5BB33-B04F-DC42-B53B-D11032C406D7}"/>
              </a:ext>
            </a:extLst>
          </p:cNvPr>
          <p:cNvSpPr/>
          <p:nvPr/>
        </p:nvSpPr>
        <p:spPr>
          <a:xfrm>
            <a:off x="448267" y="1236776"/>
            <a:ext cx="5482633" cy="4555093"/>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t>锁的粒度由</a:t>
            </a:r>
            <a:r>
              <a:rPr lang="en-US" altLang="zh-CN" sz="2400" dirty="0" err="1"/>
              <a:t>inode</a:t>
            </a:r>
            <a:r>
              <a:rPr lang="zh-CN" altLang="en-US" sz="2400" dirty="0"/>
              <a:t>变为</a:t>
            </a:r>
            <a:r>
              <a:rPr lang="en-US" altLang="zh-CN" sz="2400" dirty="0"/>
              <a:t>FD</a:t>
            </a:r>
          </a:p>
          <a:p>
            <a:pPr marL="800100" lvl="1" indent="-342900">
              <a:lnSpc>
                <a:spcPct val="150000"/>
              </a:lnSpc>
              <a:buFont typeface="Wingdings" pitchFamily="2" charset="2"/>
              <a:buChar char="ü"/>
            </a:pPr>
            <a:r>
              <a:rPr lang="en-US" altLang="zh-CN" sz="2000" dirty="0"/>
              <a:t>File Descriptor</a:t>
            </a:r>
          </a:p>
          <a:p>
            <a:pPr marL="342900" indent="-342900">
              <a:lnSpc>
                <a:spcPct val="150000"/>
              </a:lnSpc>
              <a:buFont typeface="Arial" panose="020B0604020202020204" pitchFamily="34" charset="0"/>
              <a:buChar char="•"/>
            </a:pPr>
            <a:r>
              <a:rPr lang="en-US" altLang="zh-CN" sz="2400" dirty="0"/>
              <a:t>FD Queue</a:t>
            </a:r>
          </a:p>
          <a:p>
            <a:pPr marL="800100" lvl="1" indent="-342900">
              <a:lnSpc>
                <a:spcPct val="150000"/>
              </a:lnSpc>
              <a:buFont typeface="Wingdings" pitchFamily="2" charset="2"/>
              <a:buChar char="ü"/>
            </a:pPr>
            <a:r>
              <a:rPr lang="en-US" altLang="zh-CN" sz="2000" dirty="0" err="1"/>
              <a:t>NVMe</a:t>
            </a:r>
            <a:r>
              <a:rPr lang="zh-CN" altLang="en-US" sz="2000" dirty="0"/>
              <a:t>能支持数千个</a:t>
            </a:r>
            <a:r>
              <a:rPr lang="en-US" altLang="zh-CN" sz="2000" dirty="0"/>
              <a:t>I/O</a:t>
            </a:r>
            <a:r>
              <a:rPr lang="zh-CN" altLang="en-US" sz="2000" dirty="0"/>
              <a:t>队列</a:t>
            </a:r>
            <a:endParaRPr lang="en-US" altLang="zh-CN" sz="2000" dirty="0"/>
          </a:p>
          <a:p>
            <a:pPr marL="800100" lvl="1" indent="-342900">
              <a:lnSpc>
                <a:spcPct val="150000"/>
              </a:lnSpc>
              <a:buFont typeface="Wingdings" pitchFamily="2" charset="2"/>
              <a:buChar char="ü"/>
            </a:pPr>
            <a:r>
              <a:rPr lang="zh-CN" altLang="en-US" sz="2000" dirty="0"/>
              <a:t>充分利用硬件并行性</a:t>
            </a:r>
            <a:endParaRPr lang="en-US" altLang="zh-CN" sz="2000" dirty="0"/>
          </a:p>
          <a:p>
            <a:pPr marL="800100" lvl="1" indent="-342900">
              <a:lnSpc>
                <a:spcPct val="150000"/>
              </a:lnSpc>
              <a:buFont typeface="Wingdings" pitchFamily="2" charset="2"/>
              <a:buChar char="ü"/>
            </a:pPr>
            <a:endParaRPr lang="en-US" altLang="zh-CN" sz="2000" dirty="0"/>
          </a:p>
          <a:p>
            <a:pPr>
              <a:lnSpc>
                <a:spcPct val="150000"/>
              </a:lnSpc>
            </a:pPr>
            <a:endParaRPr lang="en-US" altLang="zh-CN" sz="2000" dirty="0"/>
          </a:p>
          <a:p>
            <a:pPr lvl="1"/>
            <a:endParaRPr lang="en-US" altLang="zh-CN" sz="2000" dirty="0"/>
          </a:p>
          <a:p>
            <a:pPr lvl="1"/>
            <a:endParaRPr lang="en-US" altLang="zh-CN" sz="2400" dirty="0"/>
          </a:p>
          <a:p>
            <a:pPr marL="342900" indent="-342900">
              <a:buFont typeface="Arial" panose="020B0604020202020204" pitchFamily="34" charset="0"/>
              <a:buChar char="•"/>
            </a:pPr>
            <a:endParaRPr lang="zh-CN" altLang="en-US" sz="2400" dirty="0"/>
          </a:p>
        </p:txBody>
      </p:sp>
      <p:pic>
        <p:nvPicPr>
          <p:cNvPr id="3" name="图片 2">
            <a:extLst>
              <a:ext uri="{FF2B5EF4-FFF2-40B4-BE49-F238E27FC236}">
                <a16:creationId xmlns:a16="http://schemas.microsoft.com/office/drawing/2014/main" id="{0DA0D86E-84EC-094E-8294-91E8E90E0C64}"/>
              </a:ext>
            </a:extLst>
          </p:cNvPr>
          <p:cNvPicPr>
            <a:picLocks noChangeAspect="1"/>
          </p:cNvPicPr>
          <p:nvPr/>
        </p:nvPicPr>
        <p:blipFill>
          <a:blip r:embed="rId3"/>
          <a:stretch>
            <a:fillRect/>
          </a:stretch>
        </p:blipFill>
        <p:spPr>
          <a:xfrm>
            <a:off x="5930900" y="1049791"/>
            <a:ext cx="6261100" cy="5588000"/>
          </a:xfrm>
          <a:prstGeom prst="rect">
            <a:avLst/>
          </a:prstGeom>
        </p:spPr>
      </p:pic>
      <p:sp>
        <p:nvSpPr>
          <p:cNvPr id="6" name="同心圆 5">
            <a:extLst>
              <a:ext uri="{FF2B5EF4-FFF2-40B4-BE49-F238E27FC236}">
                <a16:creationId xmlns:a16="http://schemas.microsoft.com/office/drawing/2014/main" id="{D07779D2-1193-5049-9B4F-203DFEAFA41D}"/>
              </a:ext>
            </a:extLst>
          </p:cNvPr>
          <p:cNvSpPr/>
          <p:nvPr/>
        </p:nvSpPr>
        <p:spPr>
          <a:xfrm>
            <a:off x="6281532" y="3429000"/>
            <a:ext cx="3180520" cy="1527313"/>
          </a:xfrm>
          <a:prstGeom prst="donut">
            <a:avLst>
              <a:gd name="adj" fmla="val 0"/>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kumimoji="1" lang="zh-CN" altLang="en-US">
              <a:solidFill>
                <a:schemeClr val="tx1"/>
              </a:solidFill>
            </a:endParaRPr>
          </a:p>
        </p:txBody>
      </p:sp>
    </p:spTree>
    <p:extLst>
      <p:ext uri="{BB962C8B-B14F-4D97-AF65-F5344CB8AC3E}">
        <p14:creationId xmlns:p14="http://schemas.microsoft.com/office/powerpoint/2010/main" val="49417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4900" dirty="0" err="1">
                <a:solidFill>
                  <a:schemeClr val="bg1">
                    <a:lumMod val="50000"/>
                  </a:schemeClr>
                </a:solidFill>
              </a:rPr>
              <a:t>CrossFS</a:t>
            </a:r>
            <a:endParaRPr lang="zh-CN" altLang="en-US" sz="4900" dirty="0">
              <a:solidFill>
                <a:schemeClr val="bg1">
                  <a:lumMod val="50000"/>
                </a:schemeClr>
              </a:solidFill>
            </a:endParaRPr>
          </a:p>
        </p:txBody>
      </p:sp>
      <p:sp>
        <p:nvSpPr>
          <p:cNvPr id="4" name="矩形 3">
            <a:extLst>
              <a:ext uri="{FF2B5EF4-FFF2-40B4-BE49-F238E27FC236}">
                <a16:creationId xmlns:a16="http://schemas.microsoft.com/office/drawing/2014/main" id="{F1B5BB33-B04F-DC42-B53B-D11032C406D7}"/>
              </a:ext>
            </a:extLst>
          </p:cNvPr>
          <p:cNvSpPr/>
          <p:nvPr/>
        </p:nvSpPr>
        <p:spPr>
          <a:xfrm>
            <a:off x="448267" y="1236776"/>
            <a:ext cx="5482633" cy="4462760"/>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t>写的区域出现重叠的冲突</a:t>
            </a:r>
            <a:endParaRPr lang="en-US" altLang="zh-CN" sz="2400" dirty="0"/>
          </a:p>
          <a:p>
            <a:pPr marL="800100" lvl="1" indent="-342900">
              <a:lnSpc>
                <a:spcPct val="150000"/>
              </a:lnSpc>
              <a:buFont typeface="Wingdings" pitchFamily="2" charset="2"/>
              <a:buChar char="ü"/>
            </a:pPr>
            <a:r>
              <a:rPr lang="zh-CN" altLang="en-US" sz="2000" dirty="0"/>
              <a:t>为每个</a:t>
            </a:r>
            <a:r>
              <a:rPr lang="en-US" altLang="zh-CN" sz="2000" dirty="0" err="1"/>
              <a:t>inode</a:t>
            </a:r>
            <a:r>
              <a:rPr lang="zh-CN" altLang="en-US" sz="2000" dirty="0"/>
              <a:t>维护了一个</a:t>
            </a:r>
            <a:r>
              <a:rPr lang="en-US" altLang="zh-CN" sz="2000" dirty="0"/>
              <a:t>Interval Tree</a:t>
            </a:r>
          </a:p>
          <a:p>
            <a:pPr marL="800100" lvl="1" indent="-342900">
              <a:lnSpc>
                <a:spcPct val="150000"/>
              </a:lnSpc>
              <a:buFont typeface="Wingdings" pitchFamily="2" charset="2"/>
              <a:buChar char="ü"/>
            </a:pPr>
            <a:r>
              <a:rPr lang="zh-CN" altLang="en-US" sz="2000" dirty="0"/>
              <a:t>每次写操作时会先在树中搜索要写的文件范围是否与其他写者冲突</a:t>
            </a:r>
            <a:endParaRPr lang="en-US" altLang="zh-CN" sz="2000" dirty="0"/>
          </a:p>
          <a:p>
            <a:pPr marL="800100" lvl="1" indent="-342900">
              <a:lnSpc>
                <a:spcPct val="150000"/>
              </a:lnSpc>
              <a:buFont typeface="Wingdings" pitchFamily="2" charset="2"/>
              <a:buChar char="ü"/>
            </a:pPr>
            <a:r>
              <a:rPr lang="zh-CN" altLang="en-US" sz="2000" dirty="0"/>
              <a:t>如果有冲突，则将该写请求放置于与有冲突的写请求相同的</a:t>
            </a:r>
            <a:r>
              <a:rPr lang="en-US" altLang="zh-CN" sz="2000" dirty="0"/>
              <a:t>I/O</a:t>
            </a:r>
            <a:r>
              <a:rPr lang="zh-CN" altLang="en-US" sz="2000" dirty="0"/>
              <a:t>队列中来保证这两个请求之间的串行性</a:t>
            </a:r>
            <a:endParaRPr lang="en-US" altLang="zh-CN" sz="2000" dirty="0"/>
          </a:p>
          <a:p>
            <a:pPr lvl="1"/>
            <a:endParaRPr lang="en-US" altLang="zh-CN" sz="2000" dirty="0"/>
          </a:p>
          <a:p>
            <a:pPr lvl="1"/>
            <a:endParaRPr lang="en-US" altLang="zh-CN" sz="2400" dirty="0"/>
          </a:p>
          <a:p>
            <a:pPr marL="342900" indent="-342900">
              <a:buFont typeface="Arial" panose="020B0604020202020204" pitchFamily="34" charset="0"/>
              <a:buChar char="•"/>
            </a:pPr>
            <a:endParaRPr lang="zh-CN" altLang="en-US" sz="2400" dirty="0"/>
          </a:p>
        </p:txBody>
      </p:sp>
      <p:pic>
        <p:nvPicPr>
          <p:cNvPr id="3" name="图片 2">
            <a:extLst>
              <a:ext uri="{FF2B5EF4-FFF2-40B4-BE49-F238E27FC236}">
                <a16:creationId xmlns:a16="http://schemas.microsoft.com/office/drawing/2014/main" id="{0DA0D86E-84EC-094E-8294-91E8E90E0C64}"/>
              </a:ext>
            </a:extLst>
          </p:cNvPr>
          <p:cNvPicPr>
            <a:picLocks noChangeAspect="1"/>
          </p:cNvPicPr>
          <p:nvPr/>
        </p:nvPicPr>
        <p:blipFill>
          <a:blip r:embed="rId3"/>
          <a:stretch>
            <a:fillRect/>
          </a:stretch>
        </p:blipFill>
        <p:spPr>
          <a:xfrm>
            <a:off x="5930900" y="1049791"/>
            <a:ext cx="6261100" cy="5588000"/>
          </a:xfrm>
          <a:prstGeom prst="rect">
            <a:avLst/>
          </a:prstGeom>
        </p:spPr>
      </p:pic>
      <p:sp>
        <p:nvSpPr>
          <p:cNvPr id="6" name="同心圆 5">
            <a:extLst>
              <a:ext uri="{FF2B5EF4-FFF2-40B4-BE49-F238E27FC236}">
                <a16:creationId xmlns:a16="http://schemas.microsoft.com/office/drawing/2014/main" id="{D07779D2-1193-5049-9B4F-203DFEAFA41D}"/>
              </a:ext>
            </a:extLst>
          </p:cNvPr>
          <p:cNvSpPr/>
          <p:nvPr/>
        </p:nvSpPr>
        <p:spPr>
          <a:xfrm>
            <a:off x="5963480" y="2316478"/>
            <a:ext cx="3180520" cy="1527313"/>
          </a:xfrm>
          <a:prstGeom prst="donut">
            <a:avLst>
              <a:gd name="adj" fmla="val 0"/>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kumimoji="1" lang="zh-CN" altLang="en-US">
              <a:solidFill>
                <a:schemeClr val="tx1"/>
              </a:solidFill>
            </a:endParaRPr>
          </a:p>
        </p:txBody>
      </p:sp>
    </p:spTree>
    <p:extLst>
      <p:ext uri="{BB962C8B-B14F-4D97-AF65-F5344CB8AC3E}">
        <p14:creationId xmlns:p14="http://schemas.microsoft.com/office/powerpoint/2010/main" val="382024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fontScale="90000"/>
          </a:bodyPr>
          <a:lstStyle/>
          <a:p>
            <a:pPr algn="l"/>
            <a:r>
              <a:rPr lang="en-US" altLang="zh-CN" sz="5400" dirty="0">
                <a:solidFill>
                  <a:schemeClr val="bg1">
                    <a:lumMod val="50000"/>
                  </a:schemeClr>
                </a:solidFill>
              </a:rPr>
              <a:t>File System Approaches Summary</a:t>
            </a:r>
            <a:endParaRPr lang="zh-CN" altLang="en-US" sz="5400" dirty="0">
              <a:solidFill>
                <a:schemeClr val="bg1">
                  <a:lumMod val="50000"/>
                </a:schemeClr>
              </a:solidFill>
            </a:endParaRPr>
          </a:p>
        </p:txBody>
      </p:sp>
      <p:pic>
        <p:nvPicPr>
          <p:cNvPr id="3" name="图片 2">
            <a:extLst>
              <a:ext uri="{FF2B5EF4-FFF2-40B4-BE49-F238E27FC236}">
                <a16:creationId xmlns:a16="http://schemas.microsoft.com/office/drawing/2014/main" id="{E95E2A84-4374-714D-BAE1-05674B258E4D}"/>
              </a:ext>
            </a:extLst>
          </p:cNvPr>
          <p:cNvPicPr>
            <a:picLocks noChangeAspect="1"/>
          </p:cNvPicPr>
          <p:nvPr/>
        </p:nvPicPr>
        <p:blipFill rotWithShape="1">
          <a:blip r:embed="rId3"/>
          <a:srcRect r="1226" b="10934"/>
          <a:stretch/>
        </p:blipFill>
        <p:spPr>
          <a:xfrm>
            <a:off x="1563756" y="1040659"/>
            <a:ext cx="9607827" cy="4776682"/>
          </a:xfrm>
          <a:prstGeom prst="rect">
            <a:avLst/>
          </a:prstGeom>
        </p:spPr>
      </p:pic>
      <p:sp>
        <p:nvSpPr>
          <p:cNvPr id="4" name="矩形 3">
            <a:extLst>
              <a:ext uri="{FF2B5EF4-FFF2-40B4-BE49-F238E27FC236}">
                <a16:creationId xmlns:a16="http://schemas.microsoft.com/office/drawing/2014/main" id="{5DE3DEF1-ACA2-0E45-B1FC-97A40EC11A16}"/>
              </a:ext>
            </a:extLst>
          </p:cNvPr>
          <p:cNvSpPr/>
          <p:nvPr/>
        </p:nvSpPr>
        <p:spPr>
          <a:xfrm>
            <a:off x="675862" y="5909742"/>
            <a:ext cx="11794434" cy="400110"/>
          </a:xfrm>
          <a:prstGeom prst="rect">
            <a:avLst/>
          </a:prstGeom>
        </p:spPr>
        <p:txBody>
          <a:bodyPr wrap="square">
            <a:spAutoFit/>
          </a:bodyPr>
          <a:lstStyle/>
          <a:p>
            <a:pPr marL="342900" indent="-342900">
              <a:buFont typeface="Arial" panose="020B0604020202020204" pitchFamily="34" charset="0"/>
              <a:buChar char="•"/>
            </a:pPr>
            <a:r>
              <a:rPr lang="zh-CN" altLang="en-US" sz="2000" dirty="0"/>
              <a:t>在实际测试中，</a:t>
            </a:r>
            <a:r>
              <a:rPr lang="en-US" altLang="zh-CN" sz="2000" dirty="0" err="1"/>
              <a:t>CrossFS</a:t>
            </a:r>
            <a:r>
              <a:rPr lang="zh-CN" altLang="en-US" sz="2000" dirty="0"/>
              <a:t>在基准测试和真实应用中分别能够获得最高</a:t>
            </a:r>
            <a:r>
              <a:rPr lang="en-US" altLang="zh-CN" sz="2000" dirty="0"/>
              <a:t>4.87</a:t>
            </a:r>
            <a:r>
              <a:rPr lang="zh-CN" altLang="en-US" sz="2000" dirty="0"/>
              <a:t>倍和</a:t>
            </a:r>
            <a:r>
              <a:rPr lang="en-US" altLang="zh-CN" sz="2000" dirty="0"/>
              <a:t>2.32</a:t>
            </a:r>
            <a:r>
              <a:rPr lang="zh-CN" altLang="en-US" sz="2000" dirty="0"/>
              <a:t>倍的性能提升</a:t>
            </a:r>
          </a:p>
        </p:txBody>
      </p:sp>
    </p:spTree>
    <p:extLst>
      <p:ext uri="{BB962C8B-B14F-4D97-AF65-F5344CB8AC3E}">
        <p14:creationId xmlns:p14="http://schemas.microsoft.com/office/powerpoint/2010/main" val="209974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034298DE-A7F0-194F-BA98-953BFAE57915}"/>
              </a:ext>
            </a:extLst>
          </p:cNvPr>
          <p:cNvSpPr>
            <a:spLocks noGrp="1"/>
          </p:cNvSpPr>
          <p:nvPr>
            <p:ph type="subTitle" idx="1"/>
          </p:nvPr>
        </p:nvSpPr>
        <p:spPr>
          <a:xfrm>
            <a:off x="1524000" y="3429000"/>
            <a:ext cx="9144000" cy="1655762"/>
          </a:xfrm>
        </p:spPr>
        <p:txBody>
          <a:bodyPr/>
          <a:lstStyle/>
          <a:p>
            <a:r>
              <a:rPr lang="en-US" altLang="zh-CN" dirty="0"/>
              <a:t>University of Wisconsin – Madison</a:t>
            </a:r>
            <a:r>
              <a:rPr lang="zh-CN" altLang="en-US" dirty="0"/>
              <a:t>，</a:t>
            </a:r>
            <a:r>
              <a:rPr lang="en-US" altLang="zh-CN" i="1" dirty="0"/>
              <a:t> </a:t>
            </a:r>
            <a:r>
              <a:rPr lang="en-US" altLang="zh-CN" dirty="0"/>
              <a:t>Microsoft Gray Systems Lab </a:t>
            </a:r>
            <a:endParaRPr kumimoji="1" lang="en-US" altLang="zh-CN" dirty="0"/>
          </a:p>
          <a:p>
            <a:r>
              <a:rPr kumimoji="1" lang="zh-CN" altLang="en-US" dirty="0"/>
              <a:t>关键词：</a:t>
            </a:r>
            <a:r>
              <a:rPr kumimoji="1" lang="en-US" altLang="zh-CN" dirty="0"/>
              <a:t>lookup</a:t>
            </a:r>
            <a:r>
              <a:rPr lang="zh-CN" altLang="en-US" dirty="0"/>
              <a:t>，</a:t>
            </a:r>
            <a:r>
              <a:rPr lang="en-US" altLang="zh-CN" dirty="0"/>
              <a:t> learned</a:t>
            </a:r>
            <a:r>
              <a:rPr lang="zh-CN" altLang="en-US" dirty="0"/>
              <a:t> </a:t>
            </a:r>
            <a:r>
              <a:rPr lang="en-US" altLang="zh-CN" dirty="0"/>
              <a:t>index</a:t>
            </a:r>
            <a:r>
              <a:rPr lang="zh-CN" altLang="en-US" dirty="0"/>
              <a:t>，</a:t>
            </a:r>
            <a:r>
              <a:rPr lang="en-US" altLang="zh-CN" dirty="0"/>
              <a:t>LSM-tree</a:t>
            </a:r>
            <a:r>
              <a:rPr lang="zh-CN" altLang="en-US" dirty="0"/>
              <a:t>，</a:t>
            </a:r>
            <a:r>
              <a:rPr lang="en-US" altLang="zh-CN" dirty="0"/>
              <a:t>Bourbon</a:t>
            </a:r>
            <a:endParaRPr kumimoji="1" lang="zh-CN" altLang="en-US" dirty="0"/>
          </a:p>
        </p:txBody>
      </p:sp>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1015583" y="926353"/>
            <a:ext cx="10160834" cy="1655762"/>
          </a:xfrm>
        </p:spPr>
        <p:txBody>
          <a:bodyPr>
            <a:normAutofit fontScale="90000"/>
          </a:bodyPr>
          <a:lstStyle/>
          <a:p>
            <a:r>
              <a:rPr lang="en-US" altLang="zh-CN" sz="4000" dirty="0"/>
              <a:t>From WiscKey to Bourbon: A Learned Index for Log-Structured Merge Trees</a:t>
            </a:r>
            <a:br>
              <a:rPr lang="en-US" altLang="zh-CN" sz="4000" dirty="0"/>
            </a:br>
            <a:endParaRPr lang="zh-CN" altLang="en-US" sz="4000" dirty="0"/>
          </a:p>
        </p:txBody>
      </p:sp>
    </p:spTree>
    <p:extLst>
      <p:ext uri="{BB962C8B-B14F-4D97-AF65-F5344CB8AC3E}">
        <p14:creationId xmlns:p14="http://schemas.microsoft.com/office/powerpoint/2010/main" val="171506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lstStyle/>
          <a:p>
            <a:pPr algn="l"/>
            <a:r>
              <a:rPr lang="en-US" altLang="zh-CN" sz="5400" dirty="0">
                <a:solidFill>
                  <a:schemeClr val="bg1">
                    <a:lumMod val="50000"/>
                  </a:schemeClr>
                </a:solidFill>
              </a:rPr>
              <a:t>Lookup in WiscKey</a:t>
            </a:r>
            <a:endParaRPr lang="zh-CN" altLang="en-US" sz="5400" dirty="0">
              <a:solidFill>
                <a:schemeClr val="bg1">
                  <a:lumMod val="50000"/>
                </a:schemeClr>
              </a:solidFill>
            </a:endParaRPr>
          </a:p>
        </p:txBody>
      </p:sp>
      <p:pic>
        <p:nvPicPr>
          <p:cNvPr id="2" name="图片 1">
            <a:extLst>
              <a:ext uri="{FF2B5EF4-FFF2-40B4-BE49-F238E27FC236}">
                <a16:creationId xmlns:a16="http://schemas.microsoft.com/office/drawing/2014/main" id="{EFA3E20F-DF59-3442-8E7D-C015301EE9BB}"/>
              </a:ext>
            </a:extLst>
          </p:cNvPr>
          <p:cNvPicPr>
            <a:picLocks noChangeAspect="1"/>
          </p:cNvPicPr>
          <p:nvPr/>
        </p:nvPicPr>
        <p:blipFill>
          <a:blip r:embed="rId3"/>
          <a:stretch>
            <a:fillRect/>
          </a:stretch>
        </p:blipFill>
        <p:spPr>
          <a:xfrm>
            <a:off x="5006709" y="1263374"/>
            <a:ext cx="6819900" cy="5435600"/>
          </a:xfrm>
          <a:prstGeom prst="rect">
            <a:avLst/>
          </a:prstGeom>
        </p:spPr>
      </p:pic>
      <p:sp>
        <p:nvSpPr>
          <p:cNvPr id="3" name="矩形 2">
            <a:extLst>
              <a:ext uri="{FF2B5EF4-FFF2-40B4-BE49-F238E27FC236}">
                <a16:creationId xmlns:a16="http://schemas.microsoft.com/office/drawing/2014/main" id="{956222E4-4221-8D4F-9482-018C30CAF91B}"/>
              </a:ext>
            </a:extLst>
          </p:cNvPr>
          <p:cNvSpPr/>
          <p:nvPr/>
        </p:nvSpPr>
        <p:spPr>
          <a:xfrm>
            <a:off x="365391" y="1507554"/>
            <a:ext cx="4272870" cy="383104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a:t>WiscKey</a:t>
            </a:r>
            <a:r>
              <a:rPr lang="zh-CN" altLang="en-US" sz="2400" dirty="0"/>
              <a:t>查找过程</a:t>
            </a:r>
            <a:endParaRPr lang="en-US" altLang="zh-CN" sz="2400" dirty="0"/>
          </a:p>
          <a:p>
            <a:pPr marL="800100" lvl="1" indent="-342900">
              <a:lnSpc>
                <a:spcPct val="150000"/>
              </a:lnSpc>
              <a:buFont typeface="Wingdings" pitchFamily="2" charset="2"/>
              <a:buChar char="ü"/>
            </a:pPr>
            <a:r>
              <a:rPr lang="en-US" altLang="zh-CN" sz="2000" dirty="0" err="1"/>
              <a:t>FindFiles</a:t>
            </a:r>
            <a:r>
              <a:rPr lang="zh-CN" altLang="en-US" sz="2000" dirty="0"/>
              <a:t>（</a:t>
            </a:r>
            <a:r>
              <a:rPr lang="en-US" altLang="zh-CN" sz="2000" dirty="0"/>
              <a:t>a</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LoadIB</a:t>
            </a:r>
            <a:r>
              <a:rPr lang="en-US" altLang="zh-CN" sz="2000" dirty="0"/>
              <a:t> + FB</a:t>
            </a:r>
            <a:r>
              <a:rPr lang="zh-CN" altLang="en-US" sz="2000" dirty="0"/>
              <a:t>（</a:t>
            </a:r>
            <a:r>
              <a:rPr lang="en-US" altLang="zh-CN" sz="2000" dirty="0"/>
              <a:t>b</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SearchIB</a:t>
            </a:r>
            <a:r>
              <a:rPr lang="zh-CN" altLang="en-US" sz="2000" dirty="0"/>
              <a:t>（</a:t>
            </a:r>
            <a:r>
              <a:rPr lang="en-US" altLang="zh-CN" sz="2000" dirty="0">
                <a:highlight>
                  <a:srgbClr val="FFFF00"/>
                </a:highlight>
              </a:rPr>
              <a:t>c</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SearchFB</a:t>
            </a:r>
            <a:r>
              <a:rPr lang="zh-CN" altLang="en-US" sz="2000" dirty="0"/>
              <a:t>（</a:t>
            </a:r>
            <a:r>
              <a:rPr lang="en-US" altLang="zh-CN" sz="2000" dirty="0">
                <a:highlight>
                  <a:srgbClr val="FFFF00"/>
                </a:highlight>
              </a:rPr>
              <a:t>d</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LoadDB</a:t>
            </a:r>
            <a:r>
              <a:rPr lang="zh-CN" altLang="en-US" sz="2000" dirty="0"/>
              <a:t>（</a:t>
            </a:r>
            <a:r>
              <a:rPr lang="en-US" altLang="zh-CN" sz="2000" dirty="0"/>
              <a:t>e</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SearchDB</a:t>
            </a:r>
            <a:r>
              <a:rPr lang="zh-CN" altLang="en-US" sz="2000" dirty="0"/>
              <a:t>（</a:t>
            </a:r>
            <a:r>
              <a:rPr lang="en-US" altLang="zh-CN" sz="2000" dirty="0">
                <a:highlight>
                  <a:srgbClr val="FFFF00"/>
                </a:highlight>
              </a:rPr>
              <a:t>f</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ReadValue</a:t>
            </a:r>
            <a:r>
              <a:rPr lang="zh-CN" altLang="en-US" sz="2000" dirty="0"/>
              <a:t>（</a:t>
            </a:r>
            <a:r>
              <a:rPr lang="en-US" altLang="zh-CN" sz="2000" dirty="0"/>
              <a:t>g</a:t>
            </a:r>
            <a:r>
              <a:rPr lang="zh-CN" altLang="en-US" sz="2000" dirty="0"/>
              <a:t>）</a:t>
            </a:r>
          </a:p>
        </p:txBody>
      </p:sp>
    </p:spTree>
    <p:extLst>
      <p:ext uri="{BB962C8B-B14F-4D97-AF65-F5344CB8AC3E}">
        <p14:creationId xmlns:p14="http://schemas.microsoft.com/office/powerpoint/2010/main" val="317602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lstStyle/>
          <a:p>
            <a:pPr algn="l"/>
            <a:r>
              <a:rPr lang="en-US" altLang="zh-CN" sz="5400" dirty="0">
                <a:solidFill>
                  <a:schemeClr val="bg1">
                    <a:lumMod val="50000"/>
                  </a:schemeClr>
                </a:solidFill>
              </a:rPr>
              <a:t>Lookup in Bourbon</a:t>
            </a:r>
            <a:endParaRPr lang="zh-CN" altLang="en-US" sz="5400" dirty="0">
              <a:solidFill>
                <a:schemeClr val="bg1">
                  <a:lumMod val="50000"/>
                </a:schemeClr>
              </a:solidFill>
            </a:endParaRPr>
          </a:p>
        </p:txBody>
      </p:sp>
      <p:sp>
        <p:nvSpPr>
          <p:cNvPr id="3" name="矩形 2">
            <a:extLst>
              <a:ext uri="{FF2B5EF4-FFF2-40B4-BE49-F238E27FC236}">
                <a16:creationId xmlns:a16="http://schemas.microsoft.com/office/drawing/2014/main" id="{956222E4-4221-8D4F-9482-018C30CAF91B}"/>
              </a:ext>
            </a:extLst>
          </p:cNvPr>
          <p:cNvSpPr/>
          <p:nvPr/>
        </p:nvSpPr>
        <p:spPr>
          <a:xfrm>
            <a:off x="365391" y="1507554"/>
            <a:ext cx="3080174" cy="4292714"/>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a:t>Bourbon</a:t>
            </a:r>
            <a:r>
              <a:rPr lang="zh-CN" altLang="en-US" sz="2400" dirty="0"/>
              <a:t>查找过程</a:t>
            </a:r>
            <a:endParaRPr lang="en-US" altLang="zh-CN" sz="2400" dirty="0"/>
          </a:p>
          <a:p>
            <a:pPr marL="800100" lvl="1" indent="-342900">
              <a:lnSpc>
                <a:spcPct val="150000"/>
              </a:lnSpc>
              <a:buFont typeface="Wingdings" pitchFamily="2" charset="2"/>
              <a:buChar char="ü"/>
            </a:pPr>
            <a:r>
              <a:rPr lang="en-US" altLang="zh-CN" sz="2000" dirty="0" err="1"/>
              <a:t>FindFiles</a:t>
            </a:r>
            <a:r>
              <a:rPr lang="zh-CN" altLang="en-US" sz="2000" dirty="0"/>
              <a:t>（</a:t>
            </a:r>
            <a:r>
              <a:rPr lang="en-US" altLang="zh-CN" sz="2000" dirty="0"/>
              <a:t>a</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LoadIB</a:t>
            </a:r>
            <a:r>
              <a:rPr lang="en-US" altLang="zh-CN" sz="2000" dirty="0"/>
              <a:t> + FB</a:t>
            </a:r>
            <a:r>
              <a:rPr lang="zh-CN" altLang="en-US" sz="2000" dirty="0"/>
              <a:t>（</a:t>
            </a:r>
            <a:r>
              <a:rPr lang="en-US" altLang="zh-CN" sz="2000" dirty="0"/>
              <a:t>b</a:t>
            </a:r>
            <a:r>
              <a:rPr lang="zh-CN" altLang="en-US" sz="2000" dirty="0"/>
              <a:t>）</a:t>
            </a:r>
            <a:endParaRPr lang="en-US" altLang="zh-CN" sz="2000" dirty="0"/>
          </a:p>
          <a:p>
            <a:pPr lvl="1">
              <a:lnSpc>
                <a:spcPct val="150000"/>
              </a:lnSpc>
            </a:pPr>
            <a:r>
              <a:rPr lang="zh-CN" altLang="en-US" sz="2000" dirty="0"/>
              <a:t>模型不存在：</a:t>
            </a:r>
            <a:endParaRPr lang="en-US" altLang="zh-CN" sz="2000" dirty="0"/>
          </a:p>
          <a:p>
            <a:pPr marL="800100" lvl="1" indent="-342900">
              <a:lnSpc>
                <a:spcPct val="150000"/>
              </a:lnSpc>
              <a:buFont typeface="Wingdings" pitchFamily="2" charset="2"/>
              <a:buChar char="ü"/>
            </a:pPr>
            <a:r>
              <a:rPr lang="en-US" altLang="zh-CN" sz="2000" dirty="0" err="1"/>
              <a:t>SearchIB</a:t>
            </a:r>
            <a:r>
              <a:rPr lang="zh-CN" altLang="en-US" sz="2000" dirty="0"/>
              <a:t>（</a:t>
            </a:r>
            <a:r>
              <a:rPr lang="en-US" altLang="zh-CN" sz="2000" dirty="0"/>
              <a:t>c</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SearchFB</a:t>
            </a:r>
            <a:r>
              <a:rPr lang="zh-CN" altLang="en-US" sz="2000" dirty="0"/>
              <a:t>（</a:t>
            </a:r>
            <a:r>
              <a:rPr lang="en-US" altLang="zh-CN" sz="2000" dirty="0"/>
              <a:t>d</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LoadDB</a:t>
            </a:r>
            <a:r>
              <a:rPr lang="zh-CN" altLang="en-US" sz="2000" dirty="0"/>
              <a:t>（</a:t>
            </a:r>
            <a:r>
              <a:rPr lang="en-US" altLang="zh-CN" sz="2000" dirty="0"/>
              <a:t>e</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SearchDB</a:t>
            </a:r>
            <a:r>
              <a:rPr lang="zh-CN" altLang="en-US" sz="2000" dirty="0"/>
              <a:t>（</a:t>
            </a:r>
            <a:r>
              <a:rPr lang="en-US" altLang="zh-CN" sz="2000" dirty="0"/>
              <a:t>f</a:t>
            </a:r>
            <a:r>
              <a:rPr lang="zh-CN" altLang="en-US" sz="2000" dirty="0"/>
              <a:t>）</a:t>
            </a:r>
            <a:endParaRPr lang="en-US" altLang="zh-CN" sz="2000" dirty="0"/>
          </a:p>
          <a:p>
            <a:pPr marL="800100" lvl="1" indent="-342900">
              <a:lnSpc>
                <a:spcPct val="150000"/>
              </a:lnSpc>
              <a:buFont typeface="Wingdings" pitchFamily="2" charset="2"/>
              <a:buChar char="ü"/>
            </a:pPr>
            <a:r>
              <a:rPr lang="en-US" altLang="zh-CN" sz="2000" dirty="0" err="1"/>
              <a:t>ReadValue</a:t>
            </a:r>
            <a:r>
              <a:rPr lang="zh-CN" altLang="en-US" sz="2000" dirty="0"/>
              <a:t>（</a:t>
            </a:r>
            <a:r>
              <a:rPr lang="en-US" altLang="zh-CN" sz="2000" dirty="0"/>
              <a:t>g</a:t>
            </a:r>
            <a:r>
              <a:rPr lang="zh-CN" altLang="en-US" sz="2000" dirty="0"/>
              <a:t>）</a:t>
            </a:r>
          </a:p>
        </p:txBody>
      </p:sp>
      <p:pic>
        <p:nvPicPr>
          <p:cNvPr id="4" name="图片 3">
            <a:extLst>
              <a:ext uri="{FF2B5EF4-FFF2-40B4-BE49-F238E27FC236}">
                <a16:creationId xmlns:a16="http://schemas.microsoft.com/office/drawing/2014/main" id="{ADE59C3C-52E7-8044-975C-566DEC785BA9}"/>
              </a:ext>
            </a:extLst>
          </p:cNvPr>
          <p:cNvPicPr>
            <a:picLocks noChangeAspect="1"/>
          </p:cNvPicPr>
          <p:nvPr/>
        </p:nvPicPr>
        <p:blipFill>
          <a:blip r:embed="rId3"/>
          <a:stretch>
            <a:fillRect/>
          </a:stretch>
        </p:blipFill>
        <p:spPr>
          <a:xfrm>
            <a:off x="5070336" y="1235322"/>
            <a:ext cx="6159500" cy="5092700"/>
          </a:xfrm>
          <a:prstGeom prst="rect">
            <a:avLst/>
          </a:prstGeom>
        </p:spPr>
      </p:pic>
      <p:sp>
        <p:nvSpPr>
          <p:cNvPr id="6" name="矩形 5">
            <a:extLst>
              <a:ext uri="{FF2B5EF4-FFF2-40B4-BE49-F238E27FC236}">
                <a16:creationId xmlns:a16="http://schemas.microsoft.com/office/drawing/2014/main" id="{3ACEF628-9DDA-4449-93F2-6DFB1B2587C4}"/>
              </a:ext>
            </a:extLst>
          </p:cNvPr>
          <p:cNvSpPr/>
          <p:nvPr/>
        </p:nvSpPr>
        <p:spPr>
          <a:xfrm>
            <a:off x="2360055" y="2998133"/>
            <a:ext cx="3205858" cy="1430392"/>
          </a:xfrm>
          <a:prstGeom prst="rect">
            <a:avLst/>
          </a:prstGeom>
        </p:spPr>
        <p:txBody>
          <a:bodyPr wrap="square">
            <a:spAutoFit/>
          </a:bodyPr>
          <a:lstStyle/>
          <a:p>
            <a:pPr lvl="1">
              <a:lnSpc>
                <a:spcPct val="150000"/>
              </a:lnSpc>
            </a:pPr>
            <a:r>
              <a:rPr lang="zh-CN" altLang="en-US" sz="2000" dirty="0"/>
              <a:t>模型存在：</a:t>
            </a:r>
            <a:endParaRPr lang="en-US" altLang="zh-CN" sz="2000" dirty="0"/>
          </a:p>
          <a:p>
            <a:pPr marL="800100" lvl="1" indent="-342900">
              <a:lnSpc>
                <a:spcPct val="150000"/>
              </a:lnSpc>
              <a:buFont typeface="Wingdings" pitchFamily="2" charset="2"/>
              <a:buChar char="ü"/>
            </a:pPr>
            <a:r>
              <a:rPr lang="en-US" altLang="zh-CN" sz="2000" dirty="0" err="1"/>
              <a:t>ModelLookup</a:t>
            </a:r>
            <a:endParaRPr lang="en-US" altLang="zh-CN" sz="2000" dirty="0"/>
          </a:p>
          <a:p>
            <a:pPr marL="800100" lvl="1" indent="-342900">
              <a:lnSpc>
                <a:spcPct val="150000"/>
              </a:lnSpc>
              <a:buFont typeface="Wingdings" pitchFamily="2" charset="2"/>
              <a:buChar char="ü"/>
            </a:pPr>
            <a:r>
              <a:rPr lang="en-US" altLang="zh-CN" sz="2000" dirty="0" err="1"/>
              <a:t>ReadValue</a:t>
            </a:r>
            <a:r>
              <a:rPr lang="zh-CN" altLang="en-US" sz="2000" dirty="0"/>
              <a:t>（</a:t>
            </a:r>
            <a:r>
              <a:rPr lang="en-US" altLang="zh-CN" sz="2000" dirty="0"/>
              <a:t>g</a:t>
            </a:r>
            <a:r>
              <a:rPr lang="zh-CN" altLang="en-US" sz="2000" dirty="0"/>
              <a:t>）</a:t>
            </a:r>
          </a:p>
        </p:txBody>
      </p:sp>
      <p:sp>
        <p:nvSpPr>
          <p:cNvPr id="7" name="矩形 6">
            <a:extLst>
              <a:ext uri="{FF2B5EF4-FFF2-40B4-BE49-F238E27FC236}">
                <a16:creationId xmlns:a16="http://schemas.microsoft.com/office/drawing/2014/main" id="{38895DDE-2F8B-6D45-9CFB-02F7AFD26259}"/>
              </a:ext>
            </a:extLst>
          </p:cNvPr>
          <p:cNvSpPr/>
          <p:nvPr/>
        </p:nvSpPr>
        <p:spPr>
          <a:xfrm>
            <a:off x="206090" y="5960503"/>
            <a:ext cx="4864246" cy="461665"/>
          </a:xfrm>
          <a:prstGeom prst="rect">
            <a:avLst/>
          </a:prstGeom>
        </p:spPr>
        <p:txBody>
          <a:bodyPr wrap="square">
            <a:spAutoFit/>
          </a:bodyPr>
          <a:lstStyle/>
          <a:p>
            <a:pPr marL="342900" indent="-342900">
              <a:buFont typeface="Arial" panose="020B0604020202020204" pitchFamily="34" charset="0"/>
              <a:buChar char="•"/>
            </a:pPr>
            <a:r>
              <a:rPr lang="zh-CN" altLang="en-US" sz="2400" dirty="0"/>
              <a:t>采用分段线性回归</a:t>
            </a:r>
            <a:r>
              <a:rPr lang="en-US" altLang="zh-CN" sz="2400" dirty="0"/>
              <a:t>(PLR)</a:t>
            </a:r>
            <a:r>
              <a:rPr lang="zh-CN" altLang="en-US" sz="2400" dirty="0"/>
              <a:t>模型</a:t>
            </a:r>
          </a:p>
        </p:txBody>
      </p:sp>
      <p:pic>
        <p:nvPicPr>
          <p:cNvPr id="8" name="图片 7">
            <a:extLst>
              <a:ext uri="{FF2B5EF4-FFF2-40B4-BE49-F238E27FC236}">
                <a16:creationId xmlns:a16="http://schemas.microsoft.com/office/drawing/2014/main" id="{2AE170A0-8FB0-654B-9603-7644593D4AD2}"/>
              </a:ext>
            </a:extLst>
          </p:cNvPr>
          <p:cNvPicPr>
            <a:picLocks noChangeAspect="1"/>
          </p:cNvPicPr>
          <p:nvPr/>
        </p:nvPicPr>
        <p:blipFill>
          <a:blip r:embed="rId4"/>
          <a:stretch>
            <a:fillRect/>
          </a:stretch>
        </p:blipFill>
        <p:spPr>
          <a:xfrm>
            <a:off x="4495800" y="1157878"/>
            <a:ext cx="7696200" cy="1917700"/>
          </a:xfrm>
          <a:prstGeom prst="rect">
            <a:avLst/>
          </a:prstGeom>
        </p:spPr>
      </p:pic>
    </p:spTree>
    <p:extLst>
      <p:ext uri="{BB962C8B-B14F-4D97-AF65-F5344CB8AC3E}">
        <p14:creationId xmlns:p14="http://schemas.microsoft.com/office/powerpoint/2010/main" val="3647263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99392" y="7941"/>
            <a:ext cx="12390783" cy="1049791"/>
          </a:xfrm>
        </p:spPr>
        <p:txBody>
          <a:bodyPr>
            <a:normAutofit/>
          </a:bodyPr>
          <a:lstStyle/>
          <a:p>
            <a:pPr algn="l"/>
            <a:r>
              <a:rPr lang="en-US" altLang="zh-CN" sz="5400" dirty="0">
                <a:solidFill>
                  <a:schemeClr val="bg1">
                    <a:lumMod val="50000"/>
                  </a:schemeClr>
                </a:solidFill>
              </a:rPr>
              <a:t>learned index</a:t>
            </a:r>
            <a:r>
              <a:rPr lang="zh-CN" altLang="en-US" sz="5400" dirty="0">
                <a:solidFill>
                  <a:schemeClr val="bg1">
                    <a:lumMod val="50000"/>
                  </a:schemeClr>
                </a:solidFill>
              </a:rPr>
              <a:t>必要性 </a:t>
            </a:r>
            <a:r>
              <a:rPr lang="en-US" altLang="zh-CN" sz="5400" dirty="0">
                <a:solidFill>
                  <a:schemeClr val="bg1">
                    <a:lumMod val="50000"/>
                  </a:schemeClr>
                </a:solidFill>
              </a:rPr>
              <a:t>&amp;&amp; </a:t>
            </a:r>
            <a:r>
              <a:rPr lang="zh-CN" altLang="en-US" sz="5400" dirty="0">
                <a:solidFill>
                  <a:schemeClr val="bg1">
                    <a:lumMod val="50000"/>
                  </a:schemeClr>
                </a:solidFill>
              </a:rPr>
              <a:t>合理性</a:t>
            </a:r>
          </a:p>
        </p:txBody>
      </p:sp>
      <p:sp>
        <p:nvSpPr>
          <p:cNvPr id="3" name="矩形 2">
            <a:extLst>
              <a:ext uri="{FF2B5EF4-FFF2-40B4-BE49-F238E27FC236}">
                <a16:creationId xmlns:a16="http://schemas.microsoft.com/office/drawing/2014/main" id="{956222E4-4221-8D4F-9482-018C30CAF91B}"/>
              </a:ext>
            </a:extLst>
          </p:cNvPr>
          <p:cNvSpPr/>
          <p:nvPr/>
        </p:nvSpPr>
        <p:spPr>
          <a:xfrm>
            <a:off x="365390" y="1507554"/>
            <a:ext cx="6539907" cy="5012591"/>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t>必要性</a:t>
            </a:r>
            <a:endParaRPr lang="en-US" altLang="zh-CN" sz="2000" dirty="0"/>
          </a:p>
          <a:p>
            <a:pPr marL="800100" lvl="1" indent="-342900">
              <a:lnSpc>
                <a:spcPct val="150000"/>
              </a:lnSpc>
              <a:buFont typeface="Wingdings" pitchFamily="2" charset="2"/>
              <a:buChar char="ü"/>
            </a:pPr>
            <a:r>
              <a:rPr lang="en-US" altLang="zh-CN" sz="2000" dirty="0"/>
              <a:t>learned index</a:t>
            </a:r>
            <a:r>
              <a:rPr lang="zh-CN" altLang="en-US" sz="2000" dirty="0"/>
              <a:t>可以降低索引开销，但不能降低数据访问成本</a:t>
            </a:r>
            <a:endParaRPr lang="en-US" altLang="zh-CN" sz="2000" dirty="0"/>
          </a:p>
          <a:p>
            <a:pPr marL="800100" lvl="1" indent="-342900">
              <a:lnSpc>
                <a:spcPct val="150000"/>
              </a:lnSpc>
              <a:buFont typeface="Wingdings" pitchFamily="2" charset="2"/>
              <a:buChar char="ü"/>
            </a:pPr>
            <a:r>
              <a:rPr lang="zh-CN" altLang="en-US" sz="2000" dirty="0"/>
              <a:t>所以如果索引在总查找延迟中占相当大的比例，则学习索引可以提高整体查找性能</a:t>
            </a:r>
            <a:endParaRPr lang="en-US" altLang="zh-CN" sz="2000" dirty="0"/>
          </a:p>
          <a:p>
            <a:pPr marL="800100" lvl="1" indent="-342900">
              <a:lnSpc>
                <a:spcPct val="150000"/>
              </a:lnSpc>
              <a:buFont typeface="Wingdings" pitchFamily="2" charset="2"/>
              <a:buChar char="ü"/>
            </a:pPr>
            <a:r>
              <a:rPr lang="zh-CN" altLang="en-US" sz="2000" dirty="0"/>
              <a:t>随着硬件性能提升，数据访问占比慢慢降低</a:t>
            </a:r>
            <a:endParaRPr lang="en-US" altLang="zh-CN" sz="2000" dirty="0"/>
          </a:p>
          <a:p>
            <a:pPr marL="342900" indent="-342900">
              <a:lnSpc>
                <a:spcPct val="150000"/>
              </a:lnSpc>
              <a:buFont typeface="Arial" panose="020B0604020202020204" pitchFamily="34" charset="0"/>
              <a:buChar char="•"/>
            </a:pPr>
            <a:r>
              <a:rPr lang="zh-CN" altLang="en-US" sz="2400" dirty="0"/>
              <a:t>合理性</a:t>
            </a:r>
            <a:endParaRPr lang="en-US" altLang="zh-CN" sz="2400" dirty="0"/>
          </a:p>
          <a:p>
            <a:pPr marL="800100" lvl="1" indent="-342900">
              <a:lnSpc>
                <a:spcPct val="150000"/>
              </a:lnSpc>
              <a:buFont typeface="Wingdings" pitchFamily="2" charset="2"/>
              <a:buChar char="ü"/>
            </a:pPr>
            <a:r>
              <a:rPr lang="zh-CN" altLang="en-US" sz="2000" dirty="0"/>
              <a:t>只读场景</a:t>
            </a:r>
            <a:endParaRPr lang="en-US" altLang="zh-CN" sz="2000" dirty="0"/>
          </a:p>
          <a:p>
            <a:pPr marL="800100" lvl="1" indent="-342900">
              <a:lnSpc>
                <a:spcPct val="150000"/>
              </a:lnSpc>
              <a:buFont typeface="Wingdings" pitchFamily="2" charset="2"/>
              <a:buChar char="ü"/>
            </a:pPr>
            <a:r>
              <a:rPr lang="zh-CN" altLang="en-US" sz="2000" dirty="0"/>
              <a:t>适合</a:t>
            </a:r>
            <a:r>
              <a:rPr lang="en-US" altLang="zh-CN" sz="2000" dirty="0"/>
              <a:t>LSM-tree</a:t>
            </a:r>
          </a:p>
          <a:p>
            <a:pPr marL="800100" lvl="1" indent="-342900">
              <a:lnSpc>
                <a:spcPct val="150000"/>
              </a:lnSpc>
              <a:buFont typeface="Wingdings" pitchFamily="2" charset="2"/>
              <a:buChar char="ü"/>
            </a:pPr>
            <a:endParaRPr lang="zh-CN" altLang="en-US" sz="2800" dirty="0"/>
          </a:p>
        </p:txBody>
      </p:sp>
      <p:pic>
        <p:nvPicPr>
          <p:cNvPr id="2" name="图片 1">
            <a:extLst>
              <a:ext uri="{FF2B5EF4-FFF2-40B4-BE49-F238E27FC236}">
                <a16:creationId xmlns:a16="http://schemas.microsoft.com/office/drawing/2014/main" id="{7C9F4DAC-4419-3747-A1E5-C90876FCEF13}"/>
              </a:ext>
            </a:extLst>
          </p:cNvPr>
          <p:cNvPicPr>
            <a:picLocks noChangeAspect="1"/>
          </p:cNvPicPr>
          <p:nvPr/>
        </p:nvPicPr>
        <p:blipFill>
          <a:blip r:embed="rId3"/>
          <a:stretch>
            <a:fillRect/>
          </a:stretch>
        </p:blipFill>
        <p:spPr>
          <a:xfrm>
            <a:off x="6781800" y="3254923"/>
            <a:ext cx="5410200" cy="2933700"/>
          </a:xfrm>
          <a:prstGeom prst="rect">
            <a:avLst/>
          </a:prstGeom>
        </p:spPr>
      </p:pic>
    </p:spTree>
    <p:extLst>
      <p:ext uri="{BB962C8B-B14F-4D97-AF65-F5344CB8AC3E}">
        <p14:creationId xmlns:p14="http://schemas.microsoft.com/office/powerpoint/2010/main" val="864497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99392" y="7941"/>
            <a:ext cx="12390783" cy="1049791"/>
          </a:xfrm>
        </p:spPr>
        <p:txBody>
          <a:bodyPr>
            <a:normAutofit/>
          </a:bodyPr>
          <a:lstStyle/>
          <a:p>
            <a:pPr algn="l"/>
            <a:r>
              <a:rPr lang="en-US" altLang="zh-CN" sz="5400" dirty="0">
                <a:solidFill>
                  <a:schemeClr val="bg1">
                    <a:lumMod val="50000"/>
                  </a:schemeClr>
                </a:solidFill>
              </a:rPr>
              <a:t>learned index</a:t>
            </a:r>
            <a:r>
              <a:rPr lang="zh-CN" altLang="en-US" sz="5400" dirty="0">
                <a:solidFill>
                  <a:schemeClr val="bg1">
                    <a:lumMod val="50000"/>
                  </a:schemeClr>
                </a:solidFill>
              </a:rPr>
              <a:t>实施指南</a:t>
            </a:r>
          </a:p>
        </p:txBody>
      </p:sp>
      <p:sp>
        <p:nvSpPr>
          <p:cNvPr id="3" name="矩形 2">
            <a:extLst>
              <a:ext uri="{FF2B5EF4-FFF2-40B4-BE49-F238E27FC236}">
                <a16:creationId xmlns:a16="http://schemas.microsoft.com/office/drawing/2014/main" id="{956222E4-4221-8D4F-9482-018C30CAF91B}"/>
              </a:ext>
            </a:extLst>
          </p:cNvPr>
          <p:cNvSpPr/>
          <p:nvPr/>
        </p:nvSpPr>
        <p:spPr>
          <a:xfrm>
            <a:off x="365390" y="1507554"/>
            <a:ext cx="11926001" cy="5342505"/>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t>学习指南</a:t>
            </a:r>
            <a:r>
              <a:rPr lang="en-US" altLang="zh-CN" sz="2400" dirty="0"/>
              <a:t>1—</a:t>
            </a:r>
            <a:r>
              <a:rPr lang="zh-CN" altLang="en-US" sz="2400" dirty="0"/>
              <a:t>尽量学习较低</a:t>
            </a:r>
            <a:r>
              <a:rPr lang="en-US" altLang="zh-CN" sz="2400" dirty="0"/>
              <a:t>level</a:t>
            </a:r>
            <a:r>
              <a:rPr lang="zh-CN" altLang="en-US" sz="2400" dirty="0"/>
              <a:t>的文件</a:t>
            </a:r>
            <a:endParaRPr lang="en-US" altLang="zh-CN" sz="2400" dirty="0"/>
          </a:p>
          <a:p>
            <a:pPr marL="800100" lvl="1" indent="-342900">
              <a:lnSpc>
                <a:spcPct val="150000"/>
              </a:lnSpc>
              <a:buFont typeface="Wingdings" pitchFamily="2" charset="2"/>
              <a:buChar char="ü"/>
            </a:pPr>
            <a:r>
              <a:rPr lang="zh-CN" altLang="en-US" sz="2000" dirty="0"/>
              <a:t>较低级别的</a:t>
            </a:r>
            <a:r>
              <a:rPr lang="en-US" altLang="zh-CN" sz="2000" dirty="0" err="1"/>
              <a:t>sstable</a:t>
            </a:r>
            <a:r>
              <a:rPr lang="zh-CN" altLang="en-US" sz="2000" dirty="0"/>
              <a:t>文件的平均生命周期比较高级别的长</a:t>
            </a:r>
            <a:endParaRPr lang="zh-CN" altLang="en-US" sz="2800" dirty="0"/>
          </a:p>
          <a:p>
            <a:pPr marL="342900" indent="-342900">
              <a:lnSpc>
                <a:spcPct val="150000"/>
              </a:lnSpc>
              <a:buFont typeface="Arial" panose="020B0604020202020204" pitchFamily="34" charset="0"/>
              <a:buChar char="•"/>
            </a:pPr>
            <a:r>
              <a:rPr lang="zh-CN" altLang="en-US" sz="2400" dirty="0"/>
              <a:t>学习指南</a:t>
            </a:r>
            <a:r>
              <a:rPr lang="en-US" altLang="zh-CN" sz="2400" dirty="0"/>
              <a:t>2—</a:t>
            </a:r>
            <a:r>
              <a:rPr lang="zh-CN" altLang="en-US" sz="2400" dirty="0"/>
              <a:t>在学习一个文件之前等待</a:t>
            </a:r>
            <a:endParaRPr lang="en-US" altLang="zh-CN" sz="2400" dirty="0"/>
          </a:p>
          <a:p>
            <a:pPr marL="742950" lvl="1" indent="-285750">
              <a:lnSpc>
                <a:spcPct val="150000"/>
              </a:lnSpc>
              <a:buFont typeface="Wingdings" pitchFamily="2" charset="2"/>
              <a:buChar char="ü"/>
            </a:pPr>
            <a:r>
              <a:rPr lang="zh-CN" altLang="en-US" dirty="0"/>
              <a:t>有很多文件存在周期很短，这些文件没必要学习</a:t>
            </a:r>
            <a:endParaRPr lang="en-US" altLang="zh-CN" sz="2400" dirty="0"/>
          </a:p>
          <a:p>
            <a:pPr marL="342900" indent="-342900">
              <a:lnSpc>
                <a:spcPct val="150000"/>
              </a:lnSpc>
              <a:buFont typeface="Arial" panose="020B0604020202020204" pitchFamily="34" charset="0"/>
              <a:buChar char="•"/>
            </a:pPr>
            <a:r>
              <a:rPr lang="zh-CN" altLang="en-US" sz="2400" dirty="0"/>
              <a:t>学习指南</a:t>
            </a:r>
            <a:r>
              <a:rPr lang="en-US" altLang="zh-CN" sz="2400" dirty="0"/>
              <a:t>3—</a:t>
            </a:r>
            <a:r>
              <a:rPr lang="zh-CN" altLang="en-US" sz="2400" dirty="0"/>
              <a:t>不要忽视更高</a:t>
            </a:r>
            <a:r>
              <a:rPr lang="en-US" altLang="zh-CN" sz="2400" dirty="0"/>
              <a:t>level</a:t>
            </a:r>
            <a:r>
              <a:rPr lang="zh-CN" altLang="en-US" sz="2400" dirty="0"/>
              <a:t>的文件</a:t>
            </a:r>
            <a:endParaRPr lang="en-US" altLang="zh-CN" sz="2400" dirty="0"/>
          </a:p>
          <a:p>
            <a:pPr marL="800100" lvl="1" indent="-342900">
              <a:lnSpc>
                <a:spcPct val="150000"/>
              </a:lnSpc>
              <a:buFont typeface="Wingdings" pitchFamily="2" charset="2"/>
              <a:buChar char="ü"/>
            </a:pPr>
            <a:r>
              <a:rPr lang="zh-CN" altLang="en-US" sz="2000" dirty="0"/>
              <a:t>较高级别的文件仍然可以进行多次负面查找</a:t>
            </a:r>
            <a:endParaRPr lang="en-US" altLang="zh-CN" sz="2800" dirty="0"/>
          </a:p>
          <a:p>
            <a:pPr marL="342900" indent="-342900">
              <a:lnSpc>
                <a:spcPct val="150000"/>
              </a:lnSpc>
              <a:buFont typeface="Arial" panose="020B0604020202020204" pitchFamily="34" charset="0"/>
              <a:buChar char="•"/>
            </a:pPr>
            <a:r>
              <a:rPr lang="zh-CN" altLang="en-US" sz="2400" dirty="0"/>
              <a:t>学习指南</a:t>
            </a:r>
            <a:r>
              <a:rPr lang="en-US" altLang="zh-CN" sz="2400" dirty="0"/>
              <a:t>4—</a:t>
            </a:r>
            <a:r>
              <a:rPr lang="zh-CN" altLang="en-US" sz="2400" dirty="0"/>
              <a:t>对工作量和数据有所了解</a:t>
            </a:r>
            <a:endParaRPr lang="en-US" altLang="zh-CN" sz="2400" dirty="0"/>
          </a:p>
          <a:p>
            <a:pPr marL="800100" lvl="1" indent="-342900">
              <a:lnSpc>
                <a:spcPct val="150000"/>
              </a:lnSpc>
              <a:buFont typeface="Wingdings" pitchFamily="2" charset="2"/>
              <a:buChar char="ü"/>
            </a:pPr>
            <a:r>
              <a:rPr lang="zh-CN" altLang="en-US" sz="2000" dirty="0"/>
              <a:t>机器学习要求</a:t>
            </a:r>
            <a:endParaRPr lang="en-US" altLang="zh-CN" sz="2000" dirty="0"/>
          </a:p>
          <a:p>
            <a:pPr marL="342900" indent="-342900">
              <a:lnSpc>
                <a:spcPct val="150000"/>
              </a:lnSpc>
              <a:buFont typeface="Arial" panose="020B0604020202020204" pitchFamily="34" charset="0"/>
              <a:buChar char="•"/>
            </a:pPr>
            <a:r>
              <a:rPr lang="zh-CN" altLang="en-US" sz="2400" dirty="0"/>
              <a:t>学习指南</a:t>
            </a:r>
            <a:r>
              <a:rPr lang="en-US" altLang="zh-CN" sz="2400" dirty="0"/>
              <a:t>5—</a:t>
            </a:r>
            <a:r>
              <a:rPr lang="zh-CN" altLang="en-US" sz="2400" dirty="0"/>
              <a:t>不要学习大量写入工作负载的级别</a:t>
            </a:r>
          </a:p>
          <a:p>
            <a:pPr>
              <a:lnSpc>
                <a:spcPct val="150000"/>
              </a:lnSpc>
            </a:pPr>
            <a:endParaRPr lang="en-US" altLang="zh-CN" sz="2400" dirty="0"/>
          </a:p>
        </p:txBody>
      </p:sp>
    </p:spTree>
    <p:extLst>
      <p:ext uri="{BB962C8B-B14F-4D97-AF65-F5344CB8AC3E}">
        <p14:creationId xmlns:p14="http://schemas.microsoft.com/office/powerpoint/2010/main" val="93396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99392" y="7941"/>
            <a:ext cx="12390783" cy="1049791"/>
          </a:xfrm>
        </p:spPr>
        <p:txBody>
          <a:bodyPr>
            <a:normAutofit/>
          </a:bodyPr>
          <a:lstStyle/>
          <a:p>
            <a:pPr algn="l"/>
            <a:r>
              <a:rPr lang="zh-CN" altLang="en-US" sz="5400" dirty="0">
                <a:solidFill>
                  <a:schemeClr val="bg1">
                    <a:lumMod val="50000"/>
                  </a:schemeClr>
                </a:solidFill>
              </a:rPr>
              <a:t>性能提升</a:t>
            </a:r>
          </a:p>
        </p:txBody>
      </p:sp>
      <p:pic>
        <p:nvPicPr>
          <p:cNvPr id="4" name="图片 3">
            <a:extLst>
              <a:ext uri="{FF2B5EF4-FFF2-40B4-BE49-F238E27FC236}">
                <a16:creationId xmlns:a16="http://schemas.microsoft.com/office/drawing/2014/main" id="{56EAA0DB-08BC-254A-B4BF-C6AB905D2115}"/>
              </a:ext>
            </a:extLst>
          </p:cNvPr>
          <p:cNvPicPr>
            <a:picLocks noChangeAspect="1"/>
          </p:cNvPicPr>
          <p:nvPr/>
        </p:nvPicPr>
        <p:blipFill>
          <a:blip r:embed="rId3"/>
          <a:stretch>
            <a:fillRect/>
          </a:stretch>
        </p:blipFill>
        <p:spPr>
          <a:xfrm>
            <a:off x="-31235" y="2400376"/>
            <a:ext cx="12254470" cy="2476424"/>
          </a:xfrm>
          <a:prstGeom prst="rect">
            <a:avLst/>
          </a:prstGeom>
        </p:spPr>
      </p:pic>
    </p:spTree>
    <p:extLst>
      <p:ext uri="{BB962C8B-B14F-4D97-AF65-F5344CB8AC3E}">
        <p14:creationId xmlns:p14="http://schemas.microsoft.com/office/powerpoint/2010/main" val="166798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034298DE-A7F0-194F-BA98-953BFAE57915}"/>
              </a:ext>
            </a:extLst>
          </p:cNvPr>
          <p:cNvSpPr>
            <a:spLocks noGrp="1"/>
          </p:cNvSpPr>
          <p:nvPr>
            <p:ph type="subTitle" idx="1"/>
          </p:nvPr>
        </p:nvSpPr>
        <p:spPr>
          <a:xfrm>
            <a:off x="1524000" y="3429000"/>
            <a:ext cx="9144000" cy="1655762"/>
          </a:xfrm>
        </p:spPr>
        <p:txBody>
          <a:bodyPr/>
          <a:lstStyle/>
          <a:p>
            <a:r>
              <a:rPr kumimoji="1" lang="zh-CN" altLang="en-US" dirty="0"/>
              <a:t>上交大，</a:t>
            </a:r>
            <a:r>
              <a:rPr kumimoji="1" lang="en-US" altLang="zh-CN" dirty="0"/>
              <a:t>IPADS</a:t>
            </a:r>
          </a:p>
          <a:p>
            <a:r>
              <a:rPr kumimoji="1" lang="zh-CN" altLang="en-US" dirty="0"/>
              <a:t>关键词：</a:t>
            </a:r>
            <a:r>
              <a:rPr lang="en-US" altLang="zh-CN" dirty="0" err="1"/>
              <a:t>XStore</a:t>
            </a:r>
            <a:r>
              <a:rPr lang="zh-CN" altLang="en-US" dirty="0"/>
              <a:t>，</a:t>
            </a:r>
            <a:r>
              <a:rPr lang="en-US" altLang="zh-CN" dirty="0"/>
              <a:t>Far</a:t>
            </a:r>
            <a:r>
              <a:rPr lang="zh-CN" altLang="en-US" dirty="0"/>
              <a:t> </a:t>
            </a:r>
            <a:r>
              <a:rPr lang="en-US" altLang="zh-CN" dirty="0"/>
              <a:t>Memory</a:t>
            </a:r>
            <a:r>
              <a:rPr lang="zh-CN" altLang="en-US" dirty="0"/>
              <a:t>，</a:t>
            </a:r>
            <a:r>
              <a:rPr lang="en-US" altLang="zh-CN" dirty="0"/>
              <a:t>RDMA</a:t>
            </a:r>
            <a:r>
              <a:rPr lang="zh-CN" altLang="en-US" dirty="0"/>
              <a:t>，</a:t>
            </a:r>
            <a:r>
              <a:rPr lang="en-US" altLang="zh-CN" dirty="0"/>
              <a:t>KV</a:t>
            </a:r>
            <a:r>
              <a:rPr lang="zh-CN" altLang="en-US" dirty="0"/>
              <a:t>，</a:t>
            </a:r>
            <a:r>
              <a:rPr lang="en-US" altLang="zh-CN" dirty="0"/>
              <a:t>learned index</a:t>
            </a:r>
            <a:endParaRPr kumimoji="1" lang="zh-CN" altLang="en-US" dirty="0"/>
          </a:p>
        </p:txBody>
      </p:sp>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1066800" y="980336"/>
            <a:ext cx="10058400" cy="1289653"/>
          </a:xfrm>
        </p:spPr>
        <p:txBody>
          <a:bodyPr>
            <a:normAutofit/>
          </a:bodyPr>
          <a:lstStyle/>
          <a:p>
            <a:r>
              <a:rPr lang="en-US" altLang="zh-CN" sz="4000" dirty="0"/>
              <a:t>Fast RDMA-based Ordered Key-Value Store using Remote Learned Cache</a:t>
            </a:r>
            <a:endParaRPr lang="zh-CN" altLang="en-US" sz="4000" dirty="0"/>
          </a:p>
        </p:txBody>
      </p:sp>
    </p:spTree>
    <p:extLst>
      <p:ext uri="{BB962C8B-B14F-4D97-AF65-F5344CB8AC3E}">
        <p14:creationId xmlns:p14="http://schemas.microsoft.com/office/powerpoint/2010/main" val="53796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99392" y="7941"/>
            <a:ext cx="12390783" cy="1049791"/>
          </a:xfrm>
        </p:spPr>
        <p:txBody>
          <a:bodyPr>
            <a:normAutofit/>
          </a:bodyPr>
          <a:lstStyle/>
          <a:p>
            <a:pPr algn="l"/>
            <a:r>
              <a:rPr lang="zh-CN" altLang="en-US" sz="5400" dirty="0">
                <a:solidFill>
                  <a:schemeClr val="bg1">
                    <a:lumMod val="50000"/>
                  </a:schemeClr>
                </a:solidFill>
              </a:rPr>
              <a:t>指导意义</a:t>
            </a:r>
          </a:p>
        </p:txBody>
      </p:sp>
      <p:sp>
        <p:nvSpPr>
          <p:cNvPr id="3" name="矩形 2">
            <a:extLst>
              <a:ext uri="{FF2B5EF4-FFF2-40B4-BE49-F238E27FC236}">
                <a16:creationId xmlns:a16="http://schemas.microsoft.com/office/drawing/2014/main" id="{956222E4-4221-8D4F-9482-018C30CAF91B}"/>
              </a:ext>
            </a:extLst>
          </p:cNvPr>
          <p:cNvSpPr/>
          <p:nvPr/>
        </p:nvSpPr>
        <p:spPr>
          <a:xfrm>
            <a:off x="132838" y="1244519"/>
            <a:ext cx="9645713" cy="2446054"/>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a:t>Ceph</a:t>
            </a:r>
            <a:r>
              <a:rPr lang="zh-CN" altLang="en-US" sz="2400" dirty="0"/>
              <a:t>读过程中元数据查找部分占用大</a:t>
            </a:r>
            <a:endParaRPr lang="en-US" altLang="zh-CN" sz="2400" dirty="0"/>
          </a:p>
          <a:p>
            <a:pPr marL="800100" lvl="1" indent="-342900">
              <a:lnSpc>
                <a:spcPct val="150000"/>
              </a:lnSpc>
              <a:buFont typeface="Wingdings" pitchFamily="2" charset="2"/>
              <a:buChar char="ü"/>
            </a:pPr>
            <a:r>
              <a:rPr lang="en-US" altLang="zh-CN" sz="2000" dirty="0" err="1"/>
              <a:t>find_object_context</a:t>
            </a:r>
            <a:endParaRPr lang="en-US" altLang="zh-CN" sz="2000" dirty="0"/>
          </a:p>
          <a:p>
            <a:pPr marL="800100" lvl="1" indent="-342900">
              <a:lnSpc>
                <a:spcPct val="150000"/>
              </a:lnSpc>
              <a:buFont typeface="Wingdings" pitchFamily="2" charset="2"/>
              <a:buChar char="ü"/>
            </a:pPr>
            <a:r>
              <a:rPr lang="zh-CN" altLang="en-US" sz="2000" dirty="0"/>
              <a:t>利用</a:t>
            </a:r>
            <a:r>
              <a:rPr lang="en-US" altLang="zh-CN" sz="2000" dirty="0"/>
              <a:t>learned</a:t>
            </a:r>
            <a:r>
              <a:rPr lang="zh-CN" altLang="en-US" sz="2000" dirty="0"/>
              <a:t> </a:t>
            </a:r>
            <a:r>
              <a:rPr lang="en-US" altLang="zh-CN" sz="2000" dirty="0"/>
              <a:t>index</a:t>
            </a:r>
            <a:r>
              <a:rPr lang="zh-CN" altLang="en-US" sz="2000" dirty="0"/>
              <a:t>加速</a:t>
            </a:r>
            <a:endParaRPr lang="en-US" altLang="zh-CN" sz="2000" dirty="0"/>
          </a:p>
          <a:p>
            <a:pPr marL="800100" lvl="1" indent="-342900">
              <a:lnSpc>
                <a:spcPct val="150000"/>
              </a:lnSpc>
              <a:buFont typeface="Wingdings" pitchFamily="2" charset="2"/>
              <a:buChar char="ü"/>
            </a:pPr>
            <a:r>
              <a:rPr lang="zh-CN" altLang="en-US" sz="2000" dirty="0"/>
              <a:t>模型的优化</a:t>
            </a:r>
            <a:r>
              <a:rPr lang="en-US" altLang="zh-CN" sz="2000" dirty="0"/>
              <a:t>/</a:t>
            </a:r>
            <a:r>
              <a:rPr lang="zh-CN" altLang="en-US" sz="2000" dirty="0"/>
              <a:t> 训练的优化 </a:t>
            </a:r>
            <a:r>
              <a:rPr lang="en-US" altLang="zh-CN" sz="2000" dirty="0"/>
              <a:t>/</a:t>
            </a:r>
            <a:r>
              <a:rPr lang="zh-CN" altLang="en-US" sz="2000" dirty="0"/>
              <a:t> 加速的地方</a:t>
            </a:r>
            <a:endParaRPr lang="en-US" altLang="zh-CN" sz="2000" dirty="0"/>
          </a:p>
          <a:p>
            <a:pPr marL="800100" lvl="1" indent="-342900">
              <a:lnSpc>
                <a:spcPct val="150000"/>
              </a:lnSpc>
              <a:buFont typeface="Wingdings" pitchFamily="2" charset="2"/>
              <a:buChar char="ü"/>
            </a:pPr>
            <a:r>
              <a:rPr lang="zh-CN" altLang="en-US" sz="2000" dirty="0"/>
              <a:t>难点：如何构建机器学习模型？</a:t>
            </a:r>
            <a:endParaRPr lang="en-US" altLang="zh-CN" sz="2000" dirty="0"/>
          </a:p>
        </p:txBody>
      </p:sp>
      <p:pic>
        <p:nvPicPr>
          <p:cNvPr id="4" name="图片 3" descr="图片包含 船, 水, 大, 灯光&#10;&#10;描述已自动生成">
            <a:extLst>
              <a:ext uri="{FF2B5EF4-FFF2-40B4-BE49-F238E27FC236}">
                <a16:creationId xmlns:a16="http://schemas.microsoft.com/office/drawing/2014/main" id="{CFEF9636-09A4-D945-851F-42BFCE38D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38" y="3690573"/>
            <a:ext cx="5535390" cy="3026012"/>
          </a:xfrm>
          <a:prstGeom prst="rect">
            <a:avLst/>
          </a:prstGeom>
        </p:spPr>
      </p:pic>
      <p:pic>
        <p:nvPicPr>
          <p:cNvPr id="2" name="图片 1">
            <a:extLst>
              <a:ext uri="{FF2B5EF4-FFF2-40B4-BE49-F238E27FC236}">
                <a16:creationId xmlns:a16="http://schemas.microsoft.com/office/drawing/2014/main" id="{926D0363-DE4F-CE4E-9DE6-FA0E259E6F84}"/>
              </a:ext>
            </a:extLst>
          </p:cNvPr>
          <p:cNvPicPr>
            <a:picLocks noChangeAspect="1"/>
          </p:cNvPicPr>
          <p:nvPr/>
        </p:nvPicPr>
        <p:blipFill>
          <a:blip r:embed="rId3"/>
          <a:stretch>
            <a:fillRect/>
          </a:stretch>
        </p:blipFill>
        <p:spPr>
          <a:xfrm>
            <a:off x="5900780" y="1057732"/>
            <a:ext cx="6291220" cy="5265683"/>
          </a:xfrm>
          <a:prstGeom prst="rect">
            <a:avLst/>
          </a:prstGeom>
        </p:spPr>
      </p:pic>
    </p:spTree>
    <p:extLst>
      <p:ext uri="{BB962C8B-B14F-4D97-AF65-F5344CB8AC3E}">
        <p14:creationId xmlns:p14="http://schemas.microsoft.com/office/powerpoint/2010/main" val="2697811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034298DE-A7F0-194F-BA98-953BFAE57915}"/>
              </a:ext>
            </a:extLst>
          </p:cNvPr>
          <p:cNvSpPr>
            <a:spLocks noGrp="1"/>
          </p:cNvSpPr>
          <p:nvPr>
            <p:ph type="subTitle" idx="1"/>
          </p:nvPr>
        </p:nvSpPr>
        <p:spPr>
          <a:xfrm>
            <a:off x="1524000" y="3429000"/>
            <a:ext cx="9144000" cy="1655762"/>
          </a:xfrm>
        </p:spPr>
        <p:txBody>
          <a:bodyPr/>
          <a:lstStyle/>
          <a:p>
            <a:r>
              <a:rPr lang="en-US" altLang="zh-CN" dirty="0"/>
              <a:t>University of Chicago </a:t>
            </a:r>
            <a:r>
              <a:rPr lang="zh-CN" altLang="en-US" dirty="0"/>
              <a:t>，</a:t>
            </a:r>
            <a:r>
              <a:rPr lang="en-US" altLang="zh-CN" dirty="0"/>
              <a:t>Surya University </a:t>
            </a:r>
          </a:p>
          <a:p>
            <a:r>
              <a:rPr kumimoji="1" lang="zh-CN" altLang="en-US" dirty="0"/>
              <a:t>关键词：</a:t>
            </a:r>
            <a:r>
              <a:rPr kumimoji="1" lang="en-US" altLang="zh-CN" dirty="0"/>
              <a:t>NN</a:t>
            </a:r>
            <a:r>
              <a:rPr kumimoji="1" lang="zh-CN" altLang="en-US" dirty="0"/>
              <a:t>，</a:t>
            </a:r>
            <a:r>
              <a:rPr kumimoji="1" lang="en-US" altLang="zh-CN" dirty="0"/>
              <a:t>Flash</a:t>
            </a:r>
            <a:r>
              <a:rPr kumimoji="1" lang="zh-CN" altLang="en-US" dirty="0"/>
              <a:t>，</a:t>
            </a:r>
            <a:r>
              <a:rPr kumimoji="1" lang="en-US" altLang="zh-CN" dirty="0" err="1"/>
              <a:t>LinnOS</a:t>
            </a:r>
            <a:endParaRPr kumimoji="1" lang="zh-CN" altLang="en-US" dirty="0"/>
          </a:p>
        </p:txBody>
      </p:sp>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1015583" y="926353"/>
            <a:ext cx="10160834" cy="1655762"/>
          </a:xfrm>
        </p:spPr>
        <p:txBody>
          <a:bodyPr>
            <a:normAutofit fontScale="90000"/>
          </a:bodyPr>
          <a:lstStyle/>
          <a:p>
            <a:r>
              <a:rPr lang="en-US" altLang="zh-CN" sz="4000" dirty="0" err="1"/>
              <a:t>LinnOS</a:t>
            </a:r>
            <a:r>
              <a:rPr lang="en-US" altLang="zh-CN" sz="4000" dirty="0"/>
              <a:t>: Predictability on Unpredictable Flash Storage with a Light Neural Network</a:t>
            </a:r>
            <a:br>
              <a:rPr lang="en-US" altLang="zh-CN" sz="4000" dirty="0"/>
            </a:br>
            <a:endParaRPr lang="zh-CN" altLang="en-US" sz="4000" dirty="0"/>
          </a:p>
        </p:txBody>
      </p:sp>
    </p:spTree>
    <p:extLst>
      <p:ext uri="{BB962C8B-B14F-4D97-AF65-F5344CB8AC3E}">
        <p14:creationId xmlns:p14="http://schemas.microsoft.com/office/powerpoint/2010/main" val="4190605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en-US" altLang="zh-CN" sz="5400" dirty="0">
                <a:solidFill>
                  <a:schemeClr val="bg1">
                    <a:lumMod val="50000"/>
                  </a:schemeClr>
                </a:solidFill>
              </a:rPr>
              <a:t>SSD</a:t>
            </a:r>
            <a:r>
              <a:rPr lang="zh-CN" altLang="en-US" sz="5400" dirty="0">
                <a:solidFill>
                  <a:schemeClr val="bg1">
                    <a:lumMod val="50000"/>
                  </a:schemeClr>
                </a:solidFill>
              </a:rPr>
              <a:t>性能不可预测</a:t>
            </a:r>
          </a:p>
        </p:txBody>
      </p:sp>
      <p:pic>
        <p:nvPicPr>
          <p:cNvPr id="2" name="图片 1">
            <a:extLst>
              <a:ext uri="{FF2B5EF4-FFF2-40B4-BE49-F238E27FC236}">
                <a16:creationId xmlns:a16="http://schemas.microsoft.com/office/drawing/2014/main" id="{57EB1981-7BBF-D74E-A43F-04FB4849A99A}"/>
              </a:ext>
            </a:extLst>
          </p:cNvPr>
          <p:cNvPicPr>
            <a:picLocks noChangeAspect="1"/>
          </p:cNvPicPr>
          <p:nvPr/>
        </p:nvPicPr>
        <p:blipFill>
          <a:blip r:embed="rId3"/>
          <a:stretch>
            <a:fillRect/>
          </a:stretch>
        </p:blipFill>
        <p:spPr>
          <a:xfrm>
            <a:off x="6984189" y="1404416"/>
            <a:ext cx="3645478" cy="4431607"/>
          </a:xfrm>
          <a:prstGeom prst="rect">
            <a:avLst/>
          </a:prstGeom>
        </p:spPr>
      </p:pic>
      <p:sp>
        <p:nvSpPr>
          <p:cNvPr id="7" name="副标题 2">
            <a:extLst>
              <a:ext uri="{FF2B5EF4-FFF2-40B4-BE49-F238E27FC236}">
                <a16:creationId xmlns:a16="http://schemas.microsoft.com/office/drawing/2014/main" id="{CD2AFBA8-7D91-C44C-A7DE-8B5963D5F8A3}"/>
              </a:ext>
            </a:extLst>
          </p:cNvPr>
          <p:cNvSpPr>
            <a:spLocks noGrp="1"/>
          </p:cNvSpPr>
          <p:nvPr>
            <p:ph type="subTitle" idx="1"/>
          </p:nvPr>
        </p:nvSpPr>
        <p:spPr>
          <a:xfrm>
            <a:off x="469899" y="1404416"/>
            <a:ext cx="6146054" cy="4921080"/>
          </a:xfrm>
        </p:spPr>
        <p:txBody>
          <a:bodyPr>
            <a:normAutofit fontScale="92500"/>
          </a:bodyPr>
          <a:lstStyle/>
          <a:p>
            <a:pPr marL="342900" indent="-342900" algn="l">
              <a:lnSpc>
                <a:spcPct val="150000"/>
              </a:lnSpc>
              <a:buFont typeface="Arial" panose="020B0604020202020204" pitchFamily="34" charset="0"/>
              <a:buChar char="•"/>
            </a:pPr>
            <a:r>
              <a:rPr lang="en-US" altLang="zh-CN" dirty="0"/>
              <a:t>I/O</a:t>
            </a:r>
            <a:r>
              <a:rPr lang="zh-CN" altLang="en-US" dirty="0"/>
              <a:t>的延迟不可预测</a:t>
            </a:r>
            <a:endParaRPr lang="en-US" altLang="zh-CN" dirty="0"/>
          </a:p>
          <a:p>
            <a:pPr marL="800100" lvl="1" indent="-342900" algn="l">
              <a:lnSpc>
                <a:spcPct val="150000"/>
              </a:lnSpc>
              <a:buFont typeface="Wingdings" pitchFamily="2" charset="2"/>
              <a:buChar char="ü"/>
            </a:pPr>
            <a:r>
              <a:rPr lang="zh-CN" altLang="en-US" dirty="0"/>
              <a:t>垃圾回收（</a:t>
            </a:r>
            <a:r>
              <a:rPr lang="en-US" altLang="zh-CN" dirty="0"/>
              <a:t>GC</a:t>
            </a:r>
            <a:r>
              <a:rPr lang="zh-CN" altLang="en-US" dirty="0"/>
              <a:t>）</a:t>
            </a:r>
            <a:endParaRPr lang="en-US" altLang="zh-CN" dirty="0"/>
          </a:p>
          <a:p>
            <a:pPr marL="800100" lvl="1" indent="-342900" algn="l">
              <a:lnSpc>
                <a:spcPct val="150000"/>
              </a:lnSpc>
              <a:buFont typeface="Wingdings" pitchFamily="2" charset="2"/>
              <a:buChar char="ü"/>
            </a:pPr>
            <a:r>
              <a:rPr lang="zh-CN" altLang="en-US" dirty="0"/>
              <a:t>写缓存刷新（</a:t>
            </a:r>
            <a:r>
              <a:rPr lang="en-US" altLang="zh-CN" dirty="0"/>
              <a:t>Buffer Flushing</a:t>
            </a:r>
            <a:r>
              <a:rPr lang="zh-CN" altLang="en-US" dirty="0"/>
              <a:t>）</a:t>
            </a:r>
            <a:endParaRPr lang="en-US" altLang="zh-CN" dirty="0"/>
          </a:p>
          <a:p>
            <a:pPr marL="800100" lvl="1" indent="-342900" algn="l">
              <a:lnSpc>
                <a:spcPct val="150000"/>
              </a:lnSpc>
              <a:buFont typeface="Wingdings" pitchFamily="2" charset="2"/>
              <a:buChar char="ü"/>
            </a:pPr>
            <a:r>
              <a:rPr lang="zh-CN" altLang="en-US" dirty="0"/>
              <a:t>损耗均衡（</a:t>
            </a:r>
            <a:r>
              <a:rPr lang="en-US" altLang="zh-CN" dirty="0"/>
              <a:t>wear leveling</a:t>
            </a:r>
            <a:r>
              <a:rPr lang="zh-CN" altLang="en-US" dirty="0"/>
              <a:t>）</a:t>
            </a:r>
            <a:endParaRPr lang="en-US" altLang="zh-CN" dirty="0"/>
          </a:p>
          <a:p>
            <a:pPr marL="800100" lvl="1" indent="-342900" algn="l">
              <a:lnSpc>
                <a:spcPct val="150000"/>
              </a:lnSpc>
              <a:buFont typeface="Wingdings" pitchFamily="2" charset="2"/>
              <a:buChar char="ü"/>
            </a:pPr>
            <a:r>
              <a:rPr lang="en-US" altLang="zh-CN" dirty="0"/>
              <a:t>…</a:t>
            </a:r>
            <a:endParaRPr lang="zh-CN" altLang="en-US" dirty="0"/>
          </a:p>
          <a:p>
            <a:pPr marL="342900" indent="-342900" algn="l">
              <a:lnSpc>
                <a:spcPct val="150000"/>
              </a:lnSpc>
              <a:buFont typeface="Arial" panose="020B0604020202020204" pitchFamily="34" charset="0"/>
              <a:buChar char="•"/>
            </a:pPr>
            <a:r>
              <a:rPr lang="en-US" altLang="zh-CN" dirty="0" err="1"/>
              <a:t>LinnOS</a:t>
            </a:r>
            <a:endParaRPr lang="en-US" altLang="zh-CN" dirty="0"/>
          </a:p>
          <a:p>
            <a:pPr marL="800100" lvl="1" indent="-342900" algn="l">
              <a:lnSpc>
                <a:spcPct val="150000"/>
              </a:lnSpc>
              <a:buFont typeface="Wingdings" pitchFamily="2" charset="2"/>
              <a:buChar char="ü"/>
            </a:pPr>
            <a:r>
              <a:rPr lang="zh-CN" altLang="en-US" dirty="0"/>
              <a:t>利用轻量级神经网络来推测</a:t>
            </a:r>
            <a:r>
              <a:rPr lang="en-US" altLang="zh-CN" dirty="0"/>
              <a:t>SSD</a:t>
            </a:r>
            <a:r>
              <a:rPr lang="zh-CN" altLang="en-US" dirty="0"/>
              <a:t>性能的操作系统</a:t>
            </a:r>
            <a:endParaRPr lang="en-US" altLang="zh-CN" dirty="0"/>
          </a:p>
          <a:p>
            <a:pPr marL="800100" lvl="1" indent="-342900" algn="l">
              <a:lnSpc>
                <a:spcPct val="150000"/>
              </a:lnSpc>
              <a:buFont typeface="Wingdings" pitchFamily="2" charset="2"/>
              <a:buChar char="ü"/>
            </a:pPr>
            <a:r>
              <a:rPr lang="zh-CN" altLang="en-US" dirty="0"/>
              <a:t>细粒度</a:t>
            </a:r>
            <a:r>
              <a:rPr lang="en-US" altLang="zh-CN" dirty="0"/>
              <a:t>(</a:t>
            </a:r>
            <a:r>
              <a:rPr lang="zh-CN" altLang="en-US" dirty="0"/>
              <a:t>每个</a:t>
            </a:r>
            <a:r>
              <a:rPr lang="en-US" altLang="zh-CN" dirty="0"/>
              <a:t>I/O</a:t>
            </a:r>
            <a:r>
              <a:rPr lang="zh-CN" altLang="en-US" dirty="0"/>
              <a:t>）</a:t>
            </a:r>
            <a:endParaRPr lang="en-US" altLang="zh-CN" dirty="0"/>
          </a:p>
          <a:p>
            <a:pPr marL="800100" lvl="1" indent="-342900" algn="l">
              <a:lnSpc>
                <a:spcPct val="150000"/>
              </a:lnSpc>
              <a:buFont typeface="Wingdings" pitchFamily="2" charset="2"/>
              <a:buChar char="ü"/>
            </a:pPr>
            <a:r>
              <a:rPr lang="zh-CN" altLang="en-US" dirty="0"/>
              <a:t>实现</a:t>
            </a:r>
            <a:r>
              <a:rPr lang="en-US" altLang="zh-CN" dirty="0"/>
              <a:t>I/O</a:t>
            </a:r>
            <a:r>
              <a:rPr lang="zh-CN" altLang="en-US" dirty="0"/>
              <a:t>性能的可预测性</a:t>
            </a:r>
          </a:p>
          <a:p>
            <a:pPr marL="800100" lvl="1" indent="-342900" algn="l">
              <a:lnSpc>
                <a:spcPct val="160000"/>
              </a:lnSpc>
              <a:buFont typeface="Arial" panose="020B0604020202020204" pitchFamily="34" charset="0"/>
              <a:buChar char="•"/>
            </a:pPr>
            <a:endParaRPr kumimoji="1" lang="en-US" altLang="zh-CN" dirty="0"/>
          </a:p>
        </p:txBody>
      </p:sp>
    </p:spTree>
    <p:extLst>
      <p:ext uri="{BB962C8B-B14F-4D97-AF65-F5344CB8AC3E}">
        <p14:creationId xmlns:p14="http://schemas.microsoft.com/office/powerpoint/2010/main" val="3768661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en-US" altLang="zh-CN" sz="5400" dirty="0" err="1">
                <a:solidFill>
                  <a:schemeClr val="bg1">
                    <a:lumMod val="50000"/>
                  </a:schemeClr>
                </a:solidFill>
              </a:rPr>
              <a:t>LinnOS</a:t>
            </a:r>
            <a:endParaRPr lang="zh-CN" altLang="en-US" sz="5400" dirty="0">
              <a:solidFill>
                <a:schemeClr val="bg1">
                  <a:lumMod val="50000"/>
                </a:schemeClr>
              </a:solidFill>
            </a:endParaRPr>
          </a:p>
        </p:txBody>
      </p:sp>
      <p:pic>
        <p:nvPicPr>
          <p:cNvPr id="3" name="图片 2">
            <a:extLst>
              <a:ext uri="{FF2B5EF4-FFF2-40B4-BE49-F238E27FC236}">
                <a16:creationId xmlns:a16="http://schemas.microsoft.com/office/drawing/2014/main" id="{6CF32EEA-E461-F44F-B8B2-7811FF9B0B41}"/>
              </a:ext>
            </a:extLst>
          </p:cNvPr>
          <p:cNvPicPr>
            <a:picLocks noChangeAspect="1"/>
          </p:cNvPicPr>
          <p:nvPr/>
        </p:nvPicPr>
        <p:blipFill>
          <a:blip r:embed="rId3"/>
          <a:stretch>
            <a:fillRect/>
          </a:stretch>
        </p:blipFill>
        <p:spPr>
          <a:xfrm>
            <a:off x="2875831" y="2195877"/>
            <a:ext cx="6268169" cy="3787480"/>
          </a:xfrm>
          <a:prstGeom prst="rect">
            <a:avLst/>
          </a:prstGeom>
        </p:spPr>
      </p:pic>
      <p:sp>
        <p:nvSpPr>
          <p:cNvPr id="8" name="矩形 7">
            <a:extLst>
              <a:ext uri="{FF2B5EF4-FFF2-40B4-BE49-F238E27FC236}">
                <a16:creationId xmlns:a16="http://schemas.microsoft.com/office/drawing/2014/main" id="{56EF47E2-66D6-3B42-8EBF-FCFF0574934C}"/>
              </a:ext>
            </a:extLst>
          </p:cNvPr>
          <p:cNvSpPr/>
          <p:nvPr/>
        </p:nvSpPr>
        <p:spPr>
          <a:xfrm>
            <a:off x="319369" y="1294832"/>
            <a:ext cx="8832867" cy="548548"/>
          </a:xfrm>
          <a:prstGeom prst="rect">
            <a:avLst/>
          </a:prstGeom>
        </p:spPr>
        <p:txBody>
          <a:bodyPr wrap="none">
            <a:spAutoFit/>
          </a:bodyPr>
          <a:lstStyle/>
          <a:p>
            <a:pPr marL="342900" indent="-342900">
              <a:lnSpc>
                <a:spcPct val="150000"/>
              </a:lnSpc>
              <a:spcBef>
                <a:spcPts val="1000"/>
              </a:spcBef>
              <a:buFont typeface="Arial" panose="020B0604020202020204" pitchFamily="34" charset="0"/>
              <a:buChar char="•"/>
            </a:pPr>
            <a:r>
              <a:rPr lang="en-US" altLang="zh-CN" sz="2200" dirty="0" err="1"/>
              <a:t>LinnOS</a:t>
            </a:r>
            <a:r>
              <a:rPr lang="zh-CN" altLang="en-US" sz="2200" dirty="0"/>
              <a:t>通过机器学习的方法简单地将</a:t>
            </a:r>
            <a:r>
              <a:rPr lang="en-US" altLang="zh-CN" sz="2200" dirty="0"/>
              <a:t>I/O</a:t>
            </a:r>
            <a:r>
              <a:rPr lang="zh-CN" altLang="en-US" sz="2200" dirty="0"/>
              <a:t>性能分类为“快”或</a:t>
            </a:r>
            <a:r>
              <a:rPr lang="zh-CN" altLang="en-US" sz="2200" dirty="0">
                <a:solidFill>
                  <a:srgbClr val="FF0000"/>
                </a:solidFill>
              </a:rPr>
              <a:t>“慢”</a:t>
            </a:r>
          </a:p>
        </p:txBody>
      </p:sp>
    </p:spTree>
    <p:extLst>
      <p:ext uri="{BB962C8B-B14F-4D97-AF65-F5344CB8AC3E}">
        <p14:creationId xmlns:p14="http://schemas.microsoft.com/office/powerpoint/2010/main" val="232837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en-US" altLang="zh-CN" sz="5400" dirty="0" err="1">
                <a:solidFill>
                  <a:schemeClr val="bg1">
                    <a:lumMod val="50000"/>
                  </a:schemeClr>
                </a:solidFill>
              </a:rPr>
              <a:t>LinnOS</a:t>
            </a:r>
            <a:r>
              <a:rPr lang="zh-CN" altLang="en-US" sz="5400" dirty="0">
                <a:solidFill>
                  <a:schemeClr val="bg1">
                    <a:lumMod val="50000"/>
                  </a:schemeClr>
                </a:solidFill>
              </a:rPr>
              <a:t>处理流程</a:t>
            </a:r>
          </a:p>
        </p:txBody>
      </p:sp>
      <p:sp>
        <p:nvSpPr>
          <p:cNvPr id="8" name="矩形 7">
            <a:extLst>
              <a:ext uri="{FF2B5EF4-FFF2-40B4-BE49-F238E27FC236}">
                <a16:creationId xmlns:a16="http://schemas.microsoft.com/office/drawing/2014/main" id="{56EF47E2-66D6-3B42-8EBF-FCFF0574934C}"/>
              </a:ext>
            </a:extLst>
          </p:cNvPr>
          <p:cNvSpPr/>
          <p:nvPr/>
        </p:nvSpPr>
        <p:spPr>
          <a:xfrm>
            <a:off x="319369" y="1294832"/>
            <a:ext cx="11218136" cy="5288307"/>
          </a:xfrm>
          <a:prstGeom prst="rect">
            <a:avLst/>
          </a:prstGeom>
        </p:spPr>
        <p:txBody>
          <a:bodyPr wrap="none">
            <a:spAutoFit/>
          </a:bodyPr>
          <a:lstStyle/>
          <a:p>
            <a:pPr marL="342900" indent="-342900">
              <a:lnSpc>
                <a:spcPct val="150000"/>
              </a:lnSpc>
              <a:spcBef>
                <a:spcPts val="1000"/>
              </a:spcBef>
              <a:buFont typeface="Arial" panose="020B0604020202020204" pitchFamily="34" charset="0"/>
              <a:buChar char="•"/>
            </a:pPr>
            <a:r>
              <a:rPr lang="en-US" altLang="zh-CN" sz="2200" dirty="0" err="1"/>
              <a:t>LinnOS</a:t>
            </a:r>
            <a:r>
              <a:rPr lang="zh-CN" altLang="en-US" sz="2200" dirty="0"/>
              <a:t>核心是要处理</a:t>
            </a:r>
            <a:r>
              <a:rPr lang="zh-CN" altLang="en-US" sz="2200" dirty="0">
                <a:solidFill>
                  <a:srgbClr val="FF0000"/>
                </a:solidFill>
              </a:rPr>
              <a:t>“慢”</a:t>
            </a:r>
            <a:endParaRPr lang="en-US" altLang="zh-CN" sz="2200" dirty="0">
              <a:solidFill>
                <a:srgbClr val="FF0000"/>
              </a:solidFill>
            </a:endParaRPr>
          </a:p>
          <a:p>
            <a:pPr marL="800100" lvl="1" indent="-342900">
              <a:spcBef>
                <a:spcPts val="1000"/>
              </a:spcBef>
              <a:buFont typeface="Wingdings" pitchFamily="2" charset="2"/>
              <a:buChar char="ü"/>
            </a:pPr>
            <a:r>
              <a:rPr lang="en-US" altLang="zh-CN" sz="2000" dirty="0"/>
              <a:t>I/O</a:t>
            </a:r>
            <a:r>
              <a:rPr lang="zh-CN" altLang="en-US" sz="2000" dirty="0"/>
              <a:t>，</a:t>
            </a:r>
            <a:r>
              <a:rPr lang="en-US" altLang="zh-CN" sz="2000" dirty="0"/>
              <a:t>latency-critical</a:t>
            </a:r>
          </a:p>
          <a:p>
            <a:pPr marL="800100" lvl="1" indent="-342900">
              <a:spcBef>
                <a:spcPts val="1000"/>
              </a:spcBef>
              <a:buFont typeface="Wingdings" pitchFamily="2" charset="2"/>
              <a:buChar char="ü"/>
            </a:pPr>
            <a:r>
              <a:rPr lang="zh-CN" altLang="en-US" sz="2000" dirty="0"/>
              <a:t>神经网络模型，“快”</a:t>
            </a:r>
            <a:r>
              <a:rPr lang="en-US" altLang="zh-CN" sz="2000" dirty="0"/>
              <a:t>or</a:t>
            </a:r>
            <a:r>
              <a:rPr lang="zh-CN" altLang="en-US" sz="2000" dirty="0"/>
              <a:t>“慢”</a:t>
            </a:r>
            <a:endParaRPr lang="en-US" altLang="zh-CN" sz="2000" dirty="0"/>
          </a:p>
          <a:p>
            <a:pPr marL="800100" lvl="1" indent="-342900">
              <a:spcBef>
                <a:spcPts val="1000"/>
              </a:spcBef>
              <a:buFont typeface="Wingdings" pitchFamily="2" charset="2"/>
              <a:buChar char="ü"/>
            </a:pPr>
            <a:r>
              <a:rPr lang="zh-CN" altLang="en-US" sz="2000" dirty="0"/>
              <a:t>如果输出为“快”，则将该</a:t>
            </a:r>
            <a:r>
              <a:rPr lang="en-US" altLang="zh-CN" sz="2000" dirty="0"/>
              <a:t>I/O</a:t>
            </a:r>
            <a:r>
              <a:rPr lang="zh-CN" altLang="en-US" sz="2000" dirty="0"/>
              <a:t>提交到设备上</a:t>
            </a:r>
          </a:p>
          <a:p>
            <a:pPr marL="800100" lvl="1" indent="-342900">
              <a:spcBef>
                <a:spcPts val="1000"/>
              </a:spcBef>
              <a:buFont typeface="Wingdings" pitchFamily="2" charset="2"/>
              <a:buChar char="ü"/>
            </a:pPr>
            <a:r>
              <a:rPr lang="zh-CN" altLang="en-US" sz="2000" dirty="0"/>
              <a:t>如果输出为“慢”，则撤销该</a:t>
            </a:r>
            <a:r>
              <a:rPr lang="en-US" altLang="zh-CN" sz="2000" dirty="0"/>
              <a:t>I/O</a:t>
            </a:r>
            <a:r>
              <a:rPr lang="zh-CN" altLang="en-US" sz="2000" dirty="0"/>
              <a:t>请求（不进入设备队列），并返回一个“慢”的</a:t>
            </a:r>
            <a:r>
              <a:rPr lang="en-US" altLang="zh-CN" sz="2000" dirty="0"/>
              <a:t>error code</a:t>
            </a:r>
          </a:p>
          <a:p>
            <a:pPr marL="800100" lvl="1" indent="-342900">
              <a:lnSpc>
                <a:spcPct val="150000"/>
              </a:lnSpc>
              <a:spcBef>
                <a:spcPts val="1000"/>
              </a:spcBef>
              <a:buFont typeface="Wingdings" pitchFamily="2" charset="2"/>
              <a:buChar char="ü"/>
            </a:pPr>
            <a:r>
              <a:rPr lang="zh-CN" altLang="en-US" sz="2000" dirty="0">
                <a:solidFill>
                  <a:schemeClr val="bg1">
                    <a:lumMod val="50000"/>
                  </a:schemeClr>
                </a:solidFill>
              </a:rPr>
              <a:t>最坏情况，最后一个副本不设置</a:t>
            </a:r>
            <a:r>
              <a:rPr lang="en-US" altLang="zh-CN" sz="2000" dirty="0">
                <a:solidFill>
                  <a:schemeClr val="bg1">
                    <a:lumMod val="50000"/>
                  </a:schemeClr>
                </a:solidFill>
              </a:rPr>
              <a:t>latency-critical</a:t>
            </a:r>
            <a:r>
              <a:rPr lang="zh-CN" altLang="en-US" sz="2000" dirty="0">
                <a:solidFill>
                  <a:schemeClr val="bg1">
                    <a:lumMod val="50000"/>
                  </a:schemeClr>
                </a:solidFill>
              </a:rPr>
              <a:t>，</a:t>
            </a:r>
            <a:r>
              <a:rPr lang="en-US" altLang="zh-CN" sz="2000" dirty="0">
                <a:solidFill>
                  <a:schemeClr val="bg1">
                    <a:lumMod val="50000"/>
                  </a:schemeClr>
                </a:solidFill>
              </a:rPr>
              <a:t>IO</a:t>
            </a:r>
            <a:r>
              <a:rPr lang="zh-CN" altLang="en-US" sz="2000" dirty="0">
                <a:solidFill>
                  <a:schemeClr val="bg1">
                    <a:lumMod val="50000"/>
                  </a:schemeClr>
                </a:solidFill>
              </a:rPr>
              <a:t>必执行</a:t>
            </a:r>
            <a:endParaRPr lang="en-US" altLang="zh-CN" sz="2000" dirty="0">
              <a:solidFill>
                <a:schemeClr val="bg1">
                  <a:lumMod val="50000"/>
                </a:schemeClr>
              </a:solidFill>
            </a:endParaRPr>
          </a:p>
          <a:p>
            <a:pPr marL="800100" lvl="1" indent="-342900">
              <a:lnSpc>
                <a:spcPct val="150000"/>
              </a:lnSpc>
              <a:spcBef>
                <a:spcPts val="1000"/>
              </a:spcBef>
              <a:buFont typeface="Wingdings" pitchFamily="2" charset="2"/>
              <a:buChar char="ü"/>
            </a:pPr>
            <a:endParaRPr lang="en-US" altLang="zh-CN" sz="2000" dirty="0">
              <a:highlight>
                <a:srgbClr val="FFFF00"/>
              </a:highlight>
            </a:endParaRPr>
          </a:p>
          <a:p>
            <a:pPr marL="800100" lvl="1" indent="-342900">
              <a:lnSpc>
                <a:spcPct val="150000"/>
              </a:lnSpc>
              <a:spcBef>
                <a:spcPts val="1000"/>
              </a:spcBef>
              <a:buFont typeface="Wingdings" pitchFamily="2" charset="2"/>
              <a:buChar char="ü"/>
            </a:pPr>
            <a:endParaRPr lang="zh-CN" altLang="en-US" sz="2000" dirty="0"/>
          </a:p>
          <a:p>
            <a:pPr marL="800100" lvl="1" indent="-342900">
              <a:lnSpc>
                <a:spcPct val="150000"/>
              </a:lnSpc>
              <a:spcBef>
                <a:spcPts val="1000"/>
              </a:spcBef>
              <a:buFont typeface="Wingdings" pitchFamily="2" charset="2"/>
              <a:buChar char="ü"/>
            </a:pPr>
            <a:endParaRPr lang="en-US" altLang="zh-CN" sz="2000" dirty="0"/>
          </a:p>
          <a:p>
            <a:pPr marL="800100" lvl="1" indent="-342900">
              <a:lnSpc>
                <a:spcPct val="150000"/>
              </a:lnSpc>
              <a:spcBef>
                <a:spcPts val="1000"/>
              </a:spcBef>
              <a:buFont typeface="Wingdings" pitchFamily="2" charset="2"/>
              <a:buChar char="ü"/>
            </a:pPr>
            <a:endParaRPr lang="zh-CN" altLang="en-US" sz="2200" dirty="0"/>
          </a:p>
        </p:txBody>
      </p:sp>
      <p:pic>
        <p:nvPicPr>
          <p:cNvPr id="2" name="图片 1">
            <a:extLst>
              <a:ext uri="{FF2B5EF4-FFF2-40B4-BE49-F238E27FC236}">
                <a16:creationId xmlns:a16="http://schemas.microsoft.com/office/drawing/2014/main" id="{A0515F29-2135-F642-B6E1-F1A8CF71A9BE}"/>
              </a:ext>
            </a:extLst>
          </p:cNvPr>
          <p:cNvPicPr>
            <a:picLocks noChangeAspect="1"/>
          </p:cNvPicPr>
          <p:nvPr/>
        </p:nvPicPr>
        <p:blipFill>
          <a:blip r:embed="rId3"/>
          <a:stretch>
            <a:fillRect/>
          </a:stretch>
        </p:blipFill>
        <p:spPr>
          <a:xfrm>
            <a:off x="2728631" y="4242179"/>
            <a:ext cx="6135756" cy="2380717"/>
          </a:xfrm>
          <a:prstGeom prst="rect">
            <a:avLst/>
          </a:prstGeom>
        </p:spPr>
      </p:pic>
      <p:sp>
        <p:nvSpPr>
          <p:cNvPr id="21" name="任意形状 20">
            <a:extLst>
              <a:ext uri="{FF2B5EF4-FFF2-40B4-BE49-F238E27FC236}">
                <a16:creationId xmlns:a16="http://schemas.microsoft.com/office/drawing/2014/main" id="{FF388464-4FD5-3043-A179-3D6A2C9E1B47}"/>
              </a:ext>
            </a:extLst>
          </p:cNvPr>
          <p:cNvSpPr/>
          <p:nvPr/>
        </p:nvSpPr>
        <p:spPr>
          <a:xfrm>
            <a:off x="4267199" y="1800747"/>
            <a:ext cx="6440557" cy="1484244"/>
          </a:xfrm>
          <a:custGeom>
            <a:avLst/>
            <a:gdLst>
              <a:gd name="connsiteX0" fmla="*/ 6533322 w 6533322"/>
              <a:gd name="connsiteY0" fmla="*/ 1484244 h 1484244"/>
              <a:gd name="connsiteX1" fmla="*/ 6453809 w 6533322"/>
              <a:gd name="connsiteY1" fmla="*/ 1378226 h 1484244"/>
              <a:gd name="connsiteX2" fmla="*/ 6003235 w 6533322"/>
              <a:gd name="connsiteY2" fmla="*/ 940905 h 1484244"/>
              <a:gd name="connsiteX3" fmla="*/ 5897218 w 6533322"/>
              <a:gd name="connsiteY3" fmla="*/ 861392 h 1484244"/>
              <a:gd name="connsiteX4" fmla="*/ 5751444 w 6533322"/>
              <a:gd name="connsiteY4" fmla="*/ 742122 h 1484244"/>
              <a:gd name="connsiteX5" fmla="*/ 5698435 w 6533322"/>
              <a:gd name="connsiteY5" fmla="*/ 715618 h 1484244"/>
              <a:gd name="connsiteX6" fmla="*/ 5645426 w 6533322"/>
              <a:gd name="connsiteY6" fmla="*/ 675861 h 1484244"/>
              <a:gd name="connsiteX7" fmla="*/ 5579165 w 6533322"/>
              <a:gd name="connsiteY7" fmla="*/ 636105 h 1484244"/>
              <a:gd name="connsiteX8" fmla="*/ 5340626 w 6533322"/>
              <a:gd name="connsiteY8" fmla="*/ 477079 h 1484244"/>
              <a:gd name="connsiteX9" fmla="*/ 5009322 w 6533322"/>
              <a:gd name="connsiteY9" fmla="*/ 344557 h 1484244"/>
              <a:gd name="connsiteX10" fmla="*/ 4717774 w 6533322"/>
              <a:gd name="connsiteY10" fmla="*/ 251792 h 1484244"/>
              <a:gd name="connsiteX11" fmla="*/ 4492487 w 6533322"/>
              <a:gd name="connsiteY11" fmla="*/ 198783 h 1484244"/>
              <a:gd name="connsiteX12" fmla="*/ 4240696 w 6533322"/>
              <a:gd name="connsiteY12" fmla="*/ 132522 h 1484244"/>
              <a:gd name="connsiteX13" fmla="*/ 4094922 w 6533322"/>
              <a:gd name="connsiteY13" fmla="*/ 92766 h 1484244"/>
              <a:gd name="connsiteX14" fmla="*/ 3684105 w 6533322"/>
              <a:gd name="connsiteY14" fmla="*/ 39757 h 1484244"/>
              <a:gd name="connsiteX15" fmla="*/ 3326296 w 6533322"/>
              <a:gd name="connsiteY15" fmla="*/ 0 h 1484244"/>
              <a:gd name="connsiteX16" fmla="*/ 1669774 w 6533322"/>
              <a:gd name="connsiteY16" fmla="*/ 13252 h 1484244"/>
              <a:gd name="connsiteX17" fmla="*/ 1364974 w 6533322"/>
              <a:gd name="connsiteY17" fmla="*/ 66261 h 1484244"/>
              <a:gd name="connsiteX18" fmla="*/ 1205948 w 6533322"/>
              <a:gd name="connsiteY18" fmla="*/ 79513 h 1484244"/>
              <a:gd name="connsiteX19" fmla="*/ 1099931 w 6533322"/>
              <a:gd name="connsiteY19" fmla="*/ 106018 h 1484244"/>
              <a:gd name="connsiteX20" fmla="*/ 649357 w 6533322"/>
              <a:gd name="connsiteY20" fmla="*/ 159026 h 1484244"/>
              <a:gd name="connsiteX21" fmla="*/ 583096 w 6533322"/>
              <a:gd name="connsiteY21" fmla="*/ 172279 h 1484244"/>
              <a:gd name="connsiteX22" fmla="*/ 397565 w 6533322"/>
              <a:gd name="connsiteY22" fmla="*/ 212035 h 1484244"/>
              <a:gd name="connsiteX23" fmla="*/ 318052 w 6533322"/>
              <a:gd name="connsiteY23" fmla="*/ 225287 h 1484244"/>
              <a:gd name="connsiteX24" fmla="*/ 145774 w 6533322"/>
              <a:gd name="connsiteY24" fmla="*/ 238539 h 1484244"/>
              <a:gd name="connsiteX25" fmla="*/ 66261 w 6533322"/>
              <a:gd name="connsiteY25" fmla="*/ 278296 h 1484244"/>
              <a:gd name="connsiteX26" fmla="*/ 0 w 6533322"/>
              <a:gd name="connsiteY26" fmla="*/ 278296 h 148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33322" h="1484244">
                <a:moveTo>
                  <a:pt x="6533322" y="1484244"/>
                </a:moveTo>
                <a:cubicBezTo>
                  <a:pt x="6506818" y="1448905"/>
                  <a:pt x="6481665" y="1412510"/>
                  <a:pt x="6453809" y="1378226"/>
                </a:cubicBezTo>
                <a:cubicBezTo>
                  <a:pt x="6332010" y="1228319"/>
                  <a:pt x="6125488" y="1032595"/>
                  <a:pt x="6003235" y="940905"/>
                </a:cubicBezTo>
                <a:cubicBezTo>
                  <a:pt x="5967896" y="914401"/>
                  <a:pt x="5931712" y="888987"/>
                  <a:pt x="5897218" y="861392"/>
                </a:cubicBezTo>
                <a:cubicBezTo>
                  <a:pt x="5864664" y="835349"/>
                  <a:pt x="5795284" y="769522"/>
                  <a:pt x="5751444" y="742122"/>
                </a:cubicBezTo>
                <a:cubicBezTo>
                  <a:pt x="5734692" y="731652"/>
                  <a:pt x="5715187" y="726088"/>
                  <a:pt x="5698435" y="715618"/>
                </a:cubicBezTo>
                <a:cubicBezTo>
                  <a:pt x="5679705" y="703912"/>
                  <a:pt x="5663804" y="688113"/>
                  <a:pt x="5645426" y="675861"/>
                </a:cubicBezTo>
                <a:cubicBezTo>
                  <a:pt x="5623994" y="661573"/>
                  <a:pt x="5600740" y="650175"/>
                  <a:pt x="5579165" y="636105"/>
                </a:cubicBezTo>
                <a:cubicBezTo>
                  <a:pt x="5499121" y="583902"/>
                  <a:pt x="5427393" y="517125"/>
                  <a:pt x="5340626" y="477079"/>
                </a:cubicBezTo>
                <a:cubicBezTo>
                  <a:pt x="5052504" y="344100"/>
                  <a:pt x="5285872" y="444115"/>
                  <a:pt x="5009322" y="344557"/>
                </a:cubicBezTo>
                <a:cubicBezTo>
                  <a:pt x="4553009" y="180284"/>
                  <a:pt x="5059955" y="346843"/>
                  <a:pt x="4717774" y="251792"/>
                </a:cubicBezTo>
                <a:cubicBezTo>
                  <a:pt x="4509058" y="193815"/>
                  <a:pt x="4687391" y="223146"/>
                  <a:pt x="4492487" y="198783"/>
                </a:cubicBezTo>
                <a:cubicBezTo>
                  <a:pt x="4265885" y="123248"/>
                  <a:pt x="4483750" y="190391"/>
                  <a:pt x="4240696" y="132522"/>
                </a:cubicBezTo>
                <a:cubicBezTo>
                  <a:pt x="4191700" y="120856"/>
                  <a:pt x="4144603" y="101046"/>
                  <a:pt x="4094922" y="92766"/>
                </a:cubicBezTo>
                <a:cubicBezTo>
                  <a:pt x="3958726" y="70067"/>
                  <a:pt x="3820574" y="60753"/>
                  <a:pt x="3684105" y="39757"/>
                </a:cubicBezTo>
                <a:cubicBezTo>
                  <a:pt x="3450546" y="3824"/>
                  <a:pt x="3569780" y="17392"/>
                  <a:pt x="3326296" y="0"/>
                </a:cubicBezTo>
                <a:lnTo>
                  <a:pt x="1669774" y="13252"/>
                </a:lnTo>
                <a:cubicBezTo>
                  <a:pt x="1488840" y="17157"/>
                  <a:pt x="1515948" y="44694"/>
                  <a:pt x="1364974" y="66261"/>
                </a:cubicBezTo>
                <a:cubicBezTo>
                  <a:pt x="1312316" y="73783"/>
                  <a:pt x="1258957" y="75096"/>
                  <a:pt x="1205948" y="79513"/>
                </a:cubicBezTo>
                <a:cubicBezTo>
                  <a:pt x="1170609" y="88348"/>
                  <a:pt x="1135934" y="100479"/>
                  <a:pt x="1099931" y="106018"/>
                </a:cubicBezTo>
                <a:cubicBezTo>
                  <a:pt x="1036094" y="115839"/>
                  <a:pt x="722206" y="144455"/>
                  <a:pt x="649357" y="159026"/>
                </a:cubicBezTo>
                <a:cubicBezTo>
                  <a:pt x="627270" y="163444"/>
                  <a:pt x="605084" y="167393"/>
                  <a:pt x="583096" y="172279"/>
                </a:cubicBezTo>
                <a:cubicBezTo>
                  <a:pt x="474524" y="196407"/>
                  <a:pt x="577280" y="182083"/>
                  <a:pt x="397565" y="212035"/>
                </a:cubicBezTo>
                <a:cubicBezTo>
                  <a:pt x="371061" y="216452"/>
                  <a:pt x="344774" y="222474"/>
                  <a:pt x="318052" y="225287"/>
                </a:cubicBezTo>
                <a:cubicBezTo>
                  <a:pt x="260773" y="231316"/>
                  <a:pt x="203200" y="234122"/>
                  <a:pt x="145774" y="238539"/>
                </a:cubicBezTo>
                <a:cubicBezTo>
                  <a:pt x="118454" y="256753"/>
                  <a:pt x="100027" y="274075"/>
                  <a:pt x="66261" y="278296"/>
                </a:cubicBezTo>
                <a:cubicBezTo>
                  <a:pt x="44345" y="281036"/>
                  <a:pt x="22087" y="278296"/>
                  <a:pt x="0" y="278296"/>
                </a:cubicBezTo>
              </a:path>
            </a:pathLst>
          </a:custGeom>
          <a:noFill/>
          <a:ln>
            <a:headEnd type="none" w="lg" len="lg"/>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a:extLst>
              <a:ext uri="{FF2B5EF4-FFF2-40B4-BE49-F238E27FC236}">
                <a16:creationId xmlns:a16="http://schemas.microsoft.com/office/drawing/2014/main" id="{958B7ED4-CB53-CB40-8311-64756BBC867E}"/>
              </a:ext>
            </a:extLst>
          </p:cNvPr>
          <p:cNvSpPr/>
          <p:nvPr/>
        </p:nvSpPr>
        <p:spPr>
          <a:xfrm>
            <a:off x="6852691" y="1760990"/>
            <a:ext cx="3264035" cy="507062"/>
          </a:xfrm>
          <a:prstGeom prst="rect">
            <a:avLst/>
          </a:prstGeom>
        </p:spPr>
        <p:txBody>
          <a:bodyPr wrap="none">
            <a:spAutoFit/>
          </a:bodyPr>
          <a:lstStyle/>
          <a:p>
            <a:pPr>
              <a:lnSpc>
                <a:spcPct val="150000"/>
              </a:lnSpc>
              <a:spcBef>
                <a:spcPts val="1000"/>
              </a:spcBef>
            </a:pPr>
            <a:r>
              <a:rPr lang="zh-CN" altLang="en-US" sz="2000" dirty="0">
                <a:solidFill>
                  <a:schemeClr val="bg1">
                    <a:lumMod val="50000"/>
                  </a:schemeClr>
                </a:solidFill>
              </a:rPr>
              <a:t>选择另一块设备副本进行</a:t>
            </a:r>
            <a:r>
              <a:rPr lang="en-US" altLang="zh-CN" sz="2000" dirty="0">
                <a:solidFill>
                  <a:schemeClr val="bg1">
                    <a:lumMod val="50000"/>
                  </a:schemeClr>
                </a:solidFill>
              </a:rPr>
              <a:t>IO</a:t>
            </a:r>
            <a:endParaRPr lang="zh-CN" altLang="en-US" sz="2000" dirty="0">
              <a:solidFill>
                <a:schemeClr val="bg1">
                  <a:lumMod val="50000"/>
                </a:schemeClr>
              </a:solidFill>
            </a:endParaRPr>
          </a:p>
        </p:txBody>
      </p:sp>
    </p:spTree>
    <p:extLst>
      <p:ext uri="{BB962C8B-B14F-4D97-AF65-F5344CB8AC3E}">
        <p14:creationId xmlns:p14="http://schemas.microsoft.com/office/powerpoint/2010/main" val="2345436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zh-CN" altLang="en-US" sz="5400" dirty="0">
                <a:solidFill>
                  <a:schemeClr val="bg1">
                    <a:lumMod val="50000"/>
                  </a:schemeClr>
                </a:solidFill>
              </a:rPr>
              <a:t>如何判定“慢”</a:t>
            </a:r>
          </a:p>
        </p:txBody>
      </p:sp>
      <p:pic>
        <p:nvPicPr>
          <p:cNvPr id="3" name="图片 2">
            <a:extLst>
              <a:ext uri="{FF2B5EF4-FFF2-40B4-BE49-F238E27FC236}">
                <a16:creationId xmlns:a16="http://schemas.microsoft.com/office/drawing/2014/main" id="{2E48D137-1EF1-8A46-BCD9-7CB5556453EB}"/>
              </a:ext>
            </a:extLst>
          </p:cNvPr>
          <p:cNvPicPr>
            <a:picLocks noChangeAspect="1"/>
          </p:cNvPicPr>
          <p:nvPr/>
        </p:nvPicPr>
        <p:blipFill>
          <a:blip r:embed="rId3"/>
          <a:stretch>
            <a:fillRect/>
          </a:stretch>
        </p:blipFill>
        <p:spPr>
          <a:xfrm>
            <a:off x="4363983" y="3679964"/>
            <a:ext cx="7594600" cy="2286000"/>
          </a:xfrm>
          <a:prstGeom prst="rect">
            <a:avLst/>
          </a:prstGeom>
        </p:spPr>
      </p:pic>
      <p:sp>
        <p:nvSpPr>
          <p:cNvPr id="7" name="副标题 2">
            <a:extLst>
              <a:ext uri="{FF2B5EF4-FFF2-40B4-BE49-F238E27FC236}">
                <a16:creationId xmlns:a16="http://schemas.microsoft.com/office/drawing/2014/main" id="{CD2AFBA8-7D91-C44C-A7DE-8B5963D5F8A3}"/>
              </a:ext>
            </a:extLst>
          </p:cNvPr>
          <p:cNvSpPr>
            <a:spLocks noGrp="1"/>
          </p:cNvSpPr>
          <p:nvPr>
            <p:ph type="subTitle" idx="1"/>
          </p:nvPr>
        </p:nvSpPr>
        <p:spPr>
          <a:xfrm>
            <a:off x="469898" y="1404416"/>
            <a:ext cx="11890268" cy="4921080"/>
          </a:xfrm>
        </p:spPr>
        <p:txBody>
          <a:bodyPr>
            <a:normAutofit/>
          </a:bodyPr>
          <a:lstStyle/>
          <a:p>
            <a:pPr marL="342900" indent="-342900" algn="l">
              <a:lnSpc>
                <a:spcPct val="150000"/>
              </a:lnSpc>
              <a:buFont typeface="Arial" panose="020B0604020202020204" pitchFamily="34" charset="0"/>
              <a:buChar char="•"/>
            </a:pPr>
            <a:r>
              <a:rPr lang="zh-CN" altLang="en-US" dirty="0"/>
              <a:t>判定标准</a:t>
            </a:r>
            <a:endParaRPr lang="en-US" altLang="zh-CN" dirty="0"/>
          </a:p>
          <a:p>
            <a:pPr marL="800100" lvl="1" indent="-342900" algn="l">
              <a:lnSpc>
                <a:spcPct val="150000"/>
              </a:lnSpc>
              <a:buFont typeface="Wingdings" pitchFamily="2" charset="2"/>
              <a:buChar char="ü"/>
            </a:pPr>
            <a:r>
              <a:rPr lang="zh-CN" altLang="en-US" dirty="0"/>
              <a:t>延迟太高，则带来的收益有限（</a:t>
            </a:r>
            <a:r>
              <a:rPr lang="en-US" altLang="zh-CN" dirty="0"/>
              <a:t>b</a:t>
            </a:r>
            <a:r>
              <a:rPr lang="zh-CN" altLang="en-US" dirty="0"/>
              <a:t>）</a:t>
            </a:r>
            <a:endParaRPr lang="en-US" altLang="zh-CN" dirty="0"/>
          </a:p>
          <a:p>
            <a:pPr marL="800100" lvl="1" indent="-342900" algn="l">
              <a:lnSpc>
                <a:spcPct val="150000"/>
              </a:lnSpc>
              <a:buFont typeface="Wingdings" pitchFamily="2" charset="2"/>
              <a:buChar char="ü"/>
            </a:pPr>
            <a:r>
              <a:rPr lang="zh-CN" altLang="en-US" dirty="0"/>
              <a:t>延迟过低则会带来许多不必要的开销 （</a:t>
            </a:r>
            <a:r>
              <a:rPr lang="en-US" altLang="zh-CN" dirty="0"/>
              <a:t>c</a:t>
            </a:r>
            <a:r>
              <a:rPr lang="zh-CN" altLang="en-US" dirty="0"/>
              <a:t>）</a:t>
            </a:r>
            <a:endParaRPr lang="en-US" altLang="zh-CN" dirty="0"/>
          </a:p>
          <a:p>
            <a:pPr marL="800100" lvl="1" indent="-342900" algn="l">
              <a:lnSpc>
                <a:spcPct val="150000"/>
              </a:lnSpc>
              <a:buFont typeface="Wingdings" pitchFamily="2" charset="2"/>
              <a:buChar char="ü"/>
            </a:pPr>
            <a:r>
              <a:rPr lang="zh-CN" altLang="en-US" dirty="0"/>
              <a:t>（</a:t>
            </a:r>
            <a:r>
              <a:rPr lang="en-US" altLang="zh-CN" dirty="0"/>
              <a:t>d</a:t>
            </a:r>
            <a:r>
              <a:rPr lang="zh-CN" altLang="en-US" dirty="0"/>
              <a:t>）是合适的</a:t>
            </a:r>
            <a:endParaRPr lang="en-US" altLang="zh-CN" dirty="0"/>
          </a:p>
          <a:p>
            <a:pPr marL="342900" indent="-342900" algn="l">
              <a:lnSpc>
                <a:spcPct val="150000"/>
              </a:lnSpc>
              <a:buFont typeface="Arial" panose="020B0604020202020204" pitchFamily="34" charset="0"/>
              <a:buChar char="•"/>
            </a:pPr>
            <a:r>
              <a:rPr lang="zh-CN" altLang="en-US" dirty="0"/>
              <a:t>选择方法</a:t>
            </a:r>
            <a:endParaRPr lang="en-US" altLang="zh-CN" dirty="0"/>
          </a:p>
          <a:p>
            <a:pPr marL="800100" lvl="1" indent="-342900" algn="l">
              <a:lnSpc>
                <a:spcPct val="150000"/>
              </a:lnSpc>
              <a:buFont typeface="Wingdings" pitchFamily="2" charset="2"/>
              <a:buChar char="ü"/>
            </a:pPr>
            <a:r>
              <a:rPr lang="zh-CN" altLang="en-US" dirty="0"/>
              <a:t>大量</a:t>
            </a:r>
            <a:r>
              <a:rPr lang="en-US" altLang="zh-CN" dirty="0"/>
              <a:t>trace</a:t>
            </a:r>
            <a:r>
              <a:rPr lang="zh-CN" altLang="en-US" dirty="0"/>
              <a:t>和延迟分析得到</a:t>
            </a:r>
            <a:endParaRPr lang="en-US" altLang="zh-CN" dirty="0"/>
          </a:p>
          <a:p>
            <a:pPr marL="800100" lvl="1" indent="-342900" algn="l">
              <a:lnSpc>
                <a:spcPct val="150000"/>
              </a:lnSpc>
              <a:buFont typeface="Wingdings" pitchFamily="2" charset="2"/>
              <a:buChar char="ü"/>
            </a:pPr>
            <a:endParaRPr lang="zh-CN" altLang="en-US" dirty="0"/>
          </a:p>
          <a:p>
            <a:pPr lvl="1" algn="l">
              <a:lnSpc>
                <a:spcPct val="160000"/>
              </a:lnSpc>
            </a:pPr>
            <a:endParaRPr kumimoji="1" lang="en-US" altLang="zh-CN" dirty="0"/>
          </a:p>
        </p:txBody>
      </p:sp>
    </p:spTree>
    <p:extLst>
      <p:ext uri="{BB962C8B-B14F-4D97-AF65-F5344CB8AC3E}">
        <p14:creationId xmlns:p14="http://schemas.microsoft.com/office/powerpoint/2010/main" val="2496347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zh-CN" altLang="en-US" sz="5400" dirty="0">
                <a:solidFill>
                  <a:schemeClr val="bg1">
                    <a:lumMod val="50000"/>
                  </a:schemeClr>
                </a:solidFill>
              </a:rPr>
              <a:t>模型选择</a:t>
            </a:r>
          </a:p>
        </p:txBody>
      </p:sp>
      <p:sp>
        <p:nvSpPr>
          <p:cNvPr id="7" name="副标题 2">
            <a:extLst>
              <a:ext uri="{FF2B5EF4-FFF2-40B4-BE49-F238E27FC236}">
                <a16:creationId xmlns:a16="http://schemas.microsoft.com/office/drawing/2014/main" id="{CD2AFBA8-7D91-C44C-A7DE-8B5963D5F8A3}"/>
              </a:ext>
            </a:extLst>
          </p:cNvPr>
          <p:cNvSpPr>
            <a:spLocks noGrp="1"/>
          </p:cNvSpPr>
          <p:nvPr>
            <p:ph type="subTitle" idx="1"/>
          </p:nvPr>
        </p:nvSpPr>
        <p:spPr>
          <a:xfrm>
            <a:off x="469898" y="1404416"/>
            <a:ext cx="11890268" cy="4921080"/>
          </a:xfrm>
        </p:spPr>
        <p:txBody>
          <a:bodyPr>
            <a:normAutofit/>
          </a:bodyPr>
          <a:lstStyle/>
          <a:p>
            <a:pPr marL="342900" indent="-342900" algn="l">
              <a:lnSpc>
                <a:spcPct val="150000"/>
              </a:lnSpc>
              <a:buFont typeface="Arial" panose="020B0604020202020204" pitchFamily="34" charset="0"/>
              <a:buChar char="•"/>
            </a:pPr>
            <a:r>
              <a:rPr lang="zh-CN" altLang="en-US" dirty="0"/>
              <a:t>准确度</a:t>
            </a:r>
            <a:endParaRPr lang="en-US" altLang="zh-CN" dirty="0"/>
          </a:p>
          <a:p>
            <a:pPr marL="800100" lvl="1" indent="-342900" algn="l">
              <a:lnSpc>
                <a:spcPct val="150000"/>
              </a:lnSpc>
              <a:buFont typeface="Wingdings" pitchFamily="2" charset="2"/>
              <a:buChar char="ü"/>
            </a:pPr>
            <a:r>
              <a:rPr lang="zh-CN" altLang="en-US" dirty="0"/>
              <a:t>逻辑回归、决策树和随机森林，但准确度只有</a:t>
            </a:r>
            <a:r>
              <a:rPr lang="en-US" altLang="zh-CN" dirty="0"/>
              <a:t>17%</a:t>
            </a:r>
            <a:r>
              <a:rPr lang="zh-CN" altLang="en-US" dirty="0"/>
              <a:t>到</a:t>
            </a:r>
            <a:r>
              <a:rPr lang="en-US" altLang="zh-CN" dirty="0"/>
              <a:t>84%</a:t>
            </a:r>
          </a:p>
          <a:p>
            <a:pPr marL="800100" lvl="1" indent="-342900" algn="l">
              <a:lnSpc>
                <a:spcPct val="150000"/>
              </a:lnSpc>
              <a:buFont typeface="Wingdings" pitchFamily="2" charset="2"/>
              <a:buChar char="ü"/>
            </a:pPr>
            <a:r>
              <a:rPr lang="zh-CN" altLang="en-US" dirty="0"/>
              <a:t>神经网络</a:t>
            </a:r>
            <a:endParaRPr lang="en-US" altLang="zh-CN" dirty="0"/>
          </a:p>
          <a:p>
            <a:pPr marL="342900" indent="-342900" algn="l">
              <a:lnSpc>
                <a:spcPct val="150000"/>
              </a:lnSpc>
              <a:buFont typeface="Arial" panose="020B0604020202020204" pitchFamily="34" charset="0"/>
              <a:buChar char="•"/>
            </a:pPr>
            <a:r>
              <a:rPr lang="zh-CN" altLang="en-US" dirty="0"/>
              <a:t>模型输入</a:t>
            </a:r>
            <a:endParaRPr lang="en-US" altLang="zh-CN" dirty="0"/>
          </a:p>
          <a:p>
            <a:pPr marL="800100" lvl="1" indent="-342900" algn="l">
              <a:lnSpc>
                <a:spcPct val="150000"/>
              </a:lnSpc>
              <a:buFont typeface="Wingdings" pitchFamily="2" charset="2"/>
              <a:buChar char="ü"/>
            </a:pPr>
            <a:r>
              <a:rPr lang="zh-CN" altLang="en-US" dirty="0"/>
              <a:t>当某个</a:t>
            </a:r>
            <a:r>
              <a:rPr lang="en-US" altLang="zh-CN" dirty="0"/>
              <a:t>I/O</a:t>
            </a:r>
            <a:r>
              <a:rPr lang="zh-CN" altLang="en-US" dirty="0"/>
              <a:t>到达时，前面的</a:t>
            </a:r>
            <a:r>
              <a:rPr lang="en-US" altLang="zh-CN" dirty="0"/>
              <a:t>I/O</a:t>
            </a:r>
            <a:r>
              <a:rPr lang="zh-CN" altLang="en-US" dirty="0"/>
              <a:t>等待队列长度</a:t>
            </a:r>
            <a:endParaRPr lang="en-US" altLang="zh-CN" dirty="0"/>
          </a:p>
          <a:p>
            <a:pPr marL="800100" lvl="1" indent="-342900" algn="l">
              <a:lnSpc>
                <a:spcPct val="150000"/>
              </a:lnSpc>
              <a:buFont typeface="Wingdings" pitchFamily="2" charset="2"/>
              <a:buChar char="ü"/>
            </a:pPr>
            <a:r>
              <a:rPr lang="zh-CN" altLang="en-US" dirty="0"/>
              <a:t>最近完成的</a:t>
            </a:r>
            <a:r>
              <a:rPr lang="en-US" altLang="zh-CN" dirty="0"/>
              <a:t>R</a:t>
            </a:r>
            <a:r>
              <a:rPr lang="zh-CN" altLang="en-US" dirty="0"/>
              <a:t>次（</a:t>
            </a:r>
            <a:r>
              <a:rPr lang="en-US" altLang="zh-CN" dirty="0" err="1"/>
              <a:t>LinnOS</a:t>
            </a:r>
            <a:r>
              <a:rPr lang="zh-CN" altLang="en-US" dirty="0"/>
              <a:t>中</a:t>
            </a:r>
            <a:r>
              <a:rPr lang="en-US" altLang="zh-CN" dirty="0"/>
              <a:t>R=4</a:t>
            </a:r>
            <a:r>
              <a:rPr lang="zh-CN" altLang="en-US" dirty="0"/>
              <a:t>）</a:t>
            </a:r>
            <a:r>
              <a:rPr lang="en-US" altLang="zh-CN" dirty="0"/>
              <a:t>I/O</a:t>
            </a:r>
            <a:r>
              <a:rPr lang="zh-CN" altLang="en-US" dirty="0"/>
              <a:t>的延迟</a:t>
            </a:r>
            <a:endParaRPr lang="en-US" altLang="zh-CN" dirty="0"/>
          </a:p>
          <a:p>
            <a:pPr marL="800100" lvl="1" indent="-342900" algn="l">
              <a:lnSpc>
                <a:spcPct val="150000"/>
              </a:lnSpc>
              <a:buFont typeface="Wingdings" pitchFamily="2" charset="2"/>
              <a:buChar char="ü"/>
            </a:pPr>
            <a:r>
              <a:rPr lang="zh-CN" altLang="en-US" dirty="0"/>
              <a:t>最近完成的</a:t>
            </a:r>
            <a:r>
              <a:rPr lang="en-US" altLang="zh-CN" dirty="0"/>
              <a:t>R</a:t>
            </a:r>
            <a:r>
              <a:rPr lang="zh-CN" altLang="en-US" dirty="0"/>
              <a:t>次</a:t>
            </a:r>
            <a:r>
              <a:rPr lang="en-US" altLang="zh-CN" dirty="0"/>
              <a:t>I/O</a:t>
            </a:r>
            <a:r>
              <a:rPr lang="zh-CN" altLang="en-US" dirty="0"/>
              <a:t>到达时的</a:t>
            </a:r>
            <a:r>
              <a:rPr lang="en-US" altLang="zh-CN" dirty="0"/>
              <a:t>I/O</a:t>
            </a:r>
            <a:r>
              <a:rPr lang="zh-CN" altLang="en-US" dirty="0"/>
              <a:t>等待队列长度</a:t>
            </a:r>
          </a:p>
          <a:p>
            <a:pPr lvl="1" algn="l">
              <a:lnSpc>
                <a:spcPct val="160000"/>
              </a:lnSpc>
            </a:pPr>
            <a:endParaRPr kumimoji="1" lang="en-US" altLang="zh-CN" dirty="0"/>
          </a:p>
        </p:txBody>
      </p:sp>
    </p:spTree>
    <p:extLst>
      <p:ext uri="{BB962C8B-B14F-4D97-AF65-F5344CB8AC3E}">
        <p14:creationId xmlns:p14="http://schemas.microsoft.com/office/powerpoint/2010/main" val="2330007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zh-CN" altLang="en-US" sz="5400" dirty="0">
                <a:solidFill>
                  <a:schemeClr val="bg1">
                    <a:lumMod val="50000"/>
                  </a:schemeClr>
                </a:solidFill>
              </a:rPr>
              <a:t>实现 </a:t>
            </a:r>
            <a:r>
              <a:rPr lang="en-US" altLang="zh-CN" sz="5400" dirty="0">
                <a:solidFill>
                  <a:schemeClr val="bg1">
                    <a:lumMod val="50000"/>
                  </a:schemeClr>
                </a:solidFill>
              </a:rPr>
              <a:t>&amp;&amp;</a:t>
            </a:r>
            <a:r>
              <a:rPr lang="zh-CN" altLang="en-US" sz="5400" dirty="0">
                <a:solidFill>
                  <a:schemeClr val="bg1">
                    <a:lumMod val="50000"/>
                  </a:schemeClr>
                </a:solidFill>
              </a:rPr>
              <a:t> 效果</a:t>
            </a:r>
          </a:p>
        </p:txBody>
      </p:sp>
      <p:sp>
        <p:nvSpPr>
          <p:cNvPr id="7" name="副标题 2">
            <a:extLst>
              <a:ext uri="{FF2B5EF4-FFF2-40B4-BE49-F238E27FC236}">
                <a16:creationId xmlns:a16="http://schemas.microsoft.com/office/drawing/2014/main" id="{CD2AFBA8-7D91-C44C-A7DE-8B5963D5F8A3}"/>
              </a:ext>
            </a:extLst>
          </p:cNvPr>
          <p:cNvSpPr>
            <a:spLocks noGrp="1"/>
          </p:cNvSpPr>
          <p:nvPr>
            <p:ph type="subTitle" idx="1"/>
          </p:nvPr>
        </p:nvSpPr>
        <p:spPr>
          <a:xfrm>
            <a:off x="469898" y="1404416"/>
            <a:ext cx="11890268" cy="4921080"/>
          </a:xfrm>
        </p:spPr>
        <p:txBody>
          <a:bodyPr>
            <a:normAutofit/>
          </a:bodyPr>
          <a:lstStyle/>
          <a:p>
            <a:pPr marL="342900" indent="-342900" algn="l">
              <a:lnSpc>
                <a:spcPct val="150000"/>
              </a:lnSpc>
              <a:buFont typeface="Arial" panose="020B0604020202020204" pitchFamily="34" charset="0"/>
              <a:buChar char="•"/>
            </a:pPr>
            <a:r>
              <a:rPr lang="zh-CN" altLang="en-US" dirty="0"/>
              <a:t>实现</a:t>
            </a:r>
            <a:endParaRPr lang="en-US" altLang="zh-CN" dirty="0"/>
          </a:p>
          <a:p>
            <a:pPr marL="800100" lvl="1" indent="-342900" algn="l">
              <a:lnSpc>
                <a:spcPct val="150000"/>
              </a:lnSpc>
              <a:buFont typeface="Wingdings" pitchFamily="2" charset="2"/>
              <a:buChar char="ü"/>
            </a:pPr>
            <a:r>
              <a:rPr lang="en-US" altLang="zh-CN" dirty="0" err="1"/>
              <a:t>LinnOS</a:t>
            </a:r>
            <a:r>
              <a:rPr lang="zh-CN" altLang="en-US" dirty="0"/>
              <a:t>在</a:t>
            </a:r>
            <a:r>
              <a:rPr lang="en-US" altLang="zh-CN" dirty="0"/>
              <a:t>Linux 5.4.8</a:t>
            </a:r>
            <a:r>
              <a:rPr lang="zh-CN" altLang="en-US" dirty="0"/>
              <a:t>的基础上添加了</a:t>
            </a:r>
            <a:r>
              <a:rPr lang="en-US" altLang="zh-CN" dirty="0"/>
              <a:t>2170</a:t>
            </a:r>
            <a:r>
              <a:rPr lang="zh-CN" altLang="en-US" dirty="0"/>
              <a:t>行代码（块设备层）</a:t>
            </a:r>
            <a:endParaRPr lang="en-US" altLang="zh-CN" dirty="0"/>
          </a:p>
          <a:p>
            <a:pPr marL="800100" lvl="1" indent="-342900" algn="l">
              <a:lnSpc>
                <a:spcPct val="150000"/>
              </a:lnSpc>
              <a:buFont typeface="Wingdings" pitchFamily="2" charset="2"/>
              <a:buChar char="ü"/>
            </a:pPr>
            <a:r>
              <a:rPr lang="en-US" altLang="zh-CN" dirty="0" err="1"/>
              <a:t>LinnApp</a:t>
            </a:r>
            <a:r>
              <a:rPr lang="zh-CN" altLang="en-US" dirty="0"/>
              <a:t>的代码量为</a:t>
            </a:r>
            <a:r>
              <a:rPr lang="en-US" altLang="zh-CN" dirty="0"/>
              <a:t>3820</a:t>
            </a:r>
            <a:r>
              <a:rPr lang="zh-CN" altLang="en-US" dirty="0"/>
              <a:t>行（包括数据收集、分析、打标签和训练等）</a:t>
            </a:r>
            <a:endParaRPr lang="en-US" altLang="zh-CN" dirty="0"/>
          </a:p>
          <a:p>
            <a:pPr marL="342900" indent="-342900" algn="l">
              <a:lnSpc>
                <a:spcPct val="150000"/>
              </a:lnSpc>
              <a:buFont typeface="Arial" panose="020B0604020202020204" pitchFamily="34" charset="0"/>
              <a:buChar char="•"/>
            </a:pPr>
            <a:r>
              <a:rPr lang="zh-CN" altLang="en-US" dirty="0"/>
              <a:t>效果</a:t>
            </a:r>
            <a:endParaRPr lang="en-US" altLang="zh-CN" dirty="0"/>
          </a:p>
          <a:p>
            <a:pPr marL="800100" lvl="1" indent="-342900" algn="l">
              <a:lnSpc>
                <a:spcPct val="150000"/>
              </a:lnSpc>
              <a:buFont typeface="Wingdings" pitchFamily="2" charset="2"/>
              <a:buChar char="ü"/>
            </a:pPr>
            <a:r>
              <a:rPr lang="en-US" altLang="zh-CN" dirty="0" err="1"/>
              <a:t>LinnOS</a:t>
            </a:r>
            <a:r>
              <a:rPr lang="zh-CN" altLang="en-US" dirty="0"/>
              <a:t>将平均</a:t>
            </a:r>
            <a:r>
              <a:rPr lang="en-US" altLang="zh-CN" dirty="0"/>
              <a:t>I/O</a:t>
            </a:r>
            <a:r>
              <a:rPr lang="zh-CN" altLang="en-US" dirty="0"/>
              <a:t>延迟提升了</a:t>
            </a:r>
            <a:r>
              <a:rPr lang="en-US" altLang="zh-CN" dirty="0"/>
              <a:t>9.6%-79.6%</a:t>
            </a:r>
            <a:r>
              <a:rPr lang="zh-CN" altLang="en-US" dirty="0"/>
              <a:t>，预测准确率为</a:t>
            </a:r>
            <a:r>
              <a:rPr lang="en-US" altLang="zh-CN" dirty="0"/>
              <a:t>87%-97%</a:t>
            </a:r>
          </a:p>
          <a:p>
            <a:pPr marL="800100" lvl="1" indent="-342900" algn="l">
              <a:lnSpc>
                <a:spcPct val="150000"/>
              </a:lnSpc>
              <a:buFont typeface="Wingdings" pitchFamily="2" charset="2"/>
              <a:buChar char="ü"/>
            </a:pPr>
            <a:r>
              <a:rPr lang="zh-CN" altLang="en-US" dirty="0"/>
              <a:t>对于每个</a:t>
            </a:r>
            <a:r>
              <a:rPr lang="en-US" altLang="zh-CN" dirty="0"/>
              <a:t>I/O</a:t>
            </a:r>
            <a:r>
              <a:rPr lang="zh-CN" altLang="en-US" dirty="0"/>
              <a:t>的额外延迟约为</a:t>
            </a:r>
            <a:r>
              <a:rPr lang="en-US" altLang="zh-CN" dirty="0"/>
              <a:t>4-6</a:t>
            </a:r>
            <a:r>
              <a:rPr lang="zh-CN" altLang="en-US" dirty="0"/>
              <a:t>微秒</a:t>
            </a:r>
            <a:endParaRPr kumimoji="1" lang="en-US" altLang="zh-CN" dirty="0"/>
          </a:p>
        </p:txBody>
      </p:sp>
    </p:spTree>
    <p:extLst>
      <p:ext uri="{BB962C8B-B14F-4D97-AF65-F5344CB8AC3E}">
        <p14:creationId xmlns:p14="http://schemas.microsoft.com/office/powerpoint/2010/main" val="322325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034298DE-A7F0-194F-BA98-953BFAE57915}"/>
              </a:ext>
            </a:extLst>
          </p:cNvPr>
          <p:cNvSpPr>
            <a:spLocks noGrp="1"/>
          </p:cNvSpPr>
          <p:nvPr>
            <p:ph type="subTitle" idx="1"/>
          </p:nvPr>
        </p:nvSpPr>
        <p:spPr>
          <a:xfrm>
            <a:off x="1524000" y="3429000"/>
            <a:ext cx="9144000" cy="1655762"/>
          </a:xfrm>
        </p:spPr>
        <p:txBody>
          <a:bodyPr/>
          <a:lstStyle/>
          <a:p>
            <a:r>
              <a:rPr kumimoji="1" lang="en-US" altLang="zh-CN" dirty="0"/>
              <a:t>CMU</a:t>
            </a:r>
            <a:r>
              <a:rPr kumimoji="1" lang="zh-CN" altLang="en-US" dirty="0"/>
              <a:t>，</a:t>
            </a:r>
            <a:r>
              <a:rPr kumimoji="1" lang="en-US" altLang="zh-CN" dirty="0"/>
              <a:t>Twitter</a:t>
            </a:r>
          </a:p>
          <a:p>
            <a:r>
              <a:rPr kumimoji="1" lang="zh-CN" altLang="en-US" dirty="0"/>
              <a:t>关键词：</a:t>
            </a:r>
            <a:r>
              <a:rPr lang="en-US" altLang="zh-CN" dirty="0"/>
              <a:t> in-memory cache</a:t>
            </a:r>
            <a:r>
              <a:rPr lang="zh-CN" altLang="en-US" dirty="0"/>
              <a:t>，</a:t>
            </a:r>
            <a:r>
              <a:rPr lang="en-US" altLang="zh-CN" dirty="0" err="1"/>
              <a:t>twiter</a:t>
            </a:r>
            <a:r>
              <a:rPr lang="zh-CN" altLang="en-US" dirty="0"/>
              <a:t>，</a:t>
            </a:r>
            <a:r>
              <a:rPr lang="en-US" altLang="zh-CN" dirty="0"/>
              <a:t> workload analyses</a:t>
            </a:r>
            <a:endParaRPr kumimoji="1" lang="zh-CN" altLang="en-US" dirty="0"/>
          </a:p>
        </p:txBody>
      </p:sp>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654050" y="980336"/>
            <a:ext cx="10883900" cy="1289653"/>
          </a:xfrm>
        </p:spPr>
        <p:txBody>
          <a:bodyPr>
            <a:normAutofit/>
          </a:bodyPr>
          <a:lstStyle/>
          <a:p>
            <a:r>
              <a:rPr lang="en-US" altLang="zh-CN" sz="4000" dirty="0"/>
              <a:t>A large scale analysis of hundreds of in-memory cache clusters at Twitter</a:t>
            </a:r>
            <a:endParaRPr lang="zh-CN" altLang="en-US" sz="4000" dirty="0"/>
          </a:p>
        </p:txBody>
      </p:sp>
    </p:spTree>
    <p:extLst>
      <p:ext uri="{BB962C8B-B14F-4D97-AF65-F5344CB8AC3E}">
        <p14:creationId xmlns:p14="http://schemas.microsoft.com/office/powerpoint/2010/main" val="3705654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en-US" altLang="zh-CN" sz="5400" dirty="0">
                <a:solidFill>
                  <a:schemeClr val="bg1">
                    <a:lumMod val="50000"/>
                  </a:schemeClr>
                </a:solidFill>
              </a:rPr>
              <a:t>In-memory</a:t>
            </a:r>
            <a:r>
              <a:rPr lang="zh-CN" altLang="en-US" sz="5400" dirty="0">
                <a:solidFill>
                  <a:schemeClr val="bg1">
                    <a:lumMod val="50000"/>
                  </a:schemeClr>
                </a:solidFill>
              </a:rPr>
              <a:t> </a:t>
            </a:r>
            <a:r>
              <a:rPr lang="en-US" altLang="zh-CN" sz="5400" dirty="0">
                <a:solidFill>
                  <a:schemeClr val="bg1">
                    <a:lumMod val="50000"/>
                  </a:schemeClr>
                </a:solidFill>
              </a:rPr>
              <a:t>caching</a:t>
            </a:r>
            <a:endParaRPr lang="zh-CN" altLang="en-US" sz="5400" dirty="0">
              <a:solidFill>
                <a:schemeClr val="bg1">
                  <a:lumMod val="50000"/>
                </a:schemeClr>
              </a:solidFill>
            </a:endParaRPr>
          </a:p>
        </p:txBody>
      </p:sp>
      <p:pic>
        <p:nvPicPr>
          <p:cNvPr id="4" name="图片 3">
            <a:extLst>
              <a:ext uri="{FF2B5EF4-FFF2-40B4-BE49-F238E27FC236}">
                <a16:creationId xmlns:a16="http://schemas.microsoft.com/office/drawing/2014/main" id="{5EF58248-97E5-C047-B61B-BF104E91A35C}"/>
              </a:ext>
            </a:extLst>
          </p:cNvPr>
          <p:cNvPicPr>
            <a:picLocks noChangeAspect="1"/>
          </p:cNvPicPr>
          <p:nvPr/>
        </p:nvPicPr>
        <p:blipFill>
          <a:blip r:embed="rId3"/>
          <a:stretch>
            <a:fillRect/>
          </a:stretch>
        </p:blipFill>
        <p:spPr>
          <a:xfrm>
            <a:off x="753519" y="1273629"/>
            <a:ext cx="10960534" cy="5486418"/>
          </a:xfrm>
          <a:prstGeom prst="rect">
            <a:avLst/>
          </a:prstGeom>
        </p:spPr>
      </p:pic>
    </p:spTree>
    <p:extLst>
      <p:ext uri="{BB962C8B-B14F-4D97-AF65-F5344CB8AC3E}">
        <p14:creationId xmlns:p14="http://schemas.microsoft.com/office/powerpoint/2010/main" val="44546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lstStyle/>
          <a:p>
            <a:pPr algn="l"/>
            <a:r>
              <a:rPr lang="en-US" altLang="zh-CN" sz="5400" dirty="0">
                <a:solidFill>
                  <a:schemeClr val="bg1">
                    <a:lumMod val="50000"/>
                  </a:schemeClr>
                </a:solidFill>
              </a:rPr>
              <a:t>RDMA-based</a:t>
            </a:r>
            <a:r>
              <a:rPr lang="zh-CN" altLang="en-US" sz="5400" dirty="0">
                <a:solidFill>
                  <a:schemeClr val="bg1">
                    <a:lumMod val="50000"/>
                  </a:schemeClr>
                </a:solidFill>
              </a:rPr>
              <a:t> </a:t>
            </a:r>
            <a:r>
              <a:rPr lang="en-US" altLang="zh-CN" sz="5400" dirty="0">
                <a:solidFill>
                  <a:schemeClr val="bg1">
                    <a:lumMod val="50000"/>
                  </a:schemeClr>
                </a:solidFill>
              </a:rPr>
              <a:t>KV</a:t>
            </a:r>
            <a:r>
              <a:rPr lang="zh-CN" altLang="en-US" sz="5400" dirty="0">
                <a:solidFill>
                  <a:schemeClr val="bg1">
                    <a:lumMod val="50000"/>
                  </a:schemeClr>
                </a:solidFill>
              </a:rPr>
              <a:t> </a:t>
            </a:r>
            <a:r>
              <a:rPr lang="en-US" altLang="zh-CN" sz="5400" dirty="0">
                <a:solidFill>
                  <a:schemeClr val="bg1">
                    <a:lumMod val="50000"/>
                  </a:schemeClr>
                </a:solidFill>
              </a:rPr>
              <a:t>stores</a:t>
            </a:r>
            <a:endParaRPr lang="zh-CN" altLang="en-US" sz="5400" dirty="0">
              <a:solidFill>
                <a:schemeClr val="bg1">
                  <a:lumMod val="50000"/>
                </a:schemeClr>
              </a:solidFill>
            </a:endParaRPr>
          </a:p>
        </p:txBody>
      </p:sp>
      <p:pic>
        <p:nvPicPr>
          <p:cNvPr id="2" name="图片 1">
            <a:extLst>
              <a:ext uri="{FF2B5EF4-FFF2-40B4-BE49-F238E27FC236}">
                <a16:creationId xmlns:a16="http://schemas.microsoft.com/office/drawing/2014/main" id="{4AE40EA2-B99D-684A-8F2F-CC527486EFE1}"/>
              </a:ext>
            </a:extLst>
          </p:cNvPr>
          <p:cNvPicPr>
            <a:picLocks noChangeAspect="1"/>
          </p:cNvPicPr>
          <p:nvPr/>
        </p:nvPicPr>
        <p:blipFill>
          <a:blip r:embed="rId3"/>
          <a:stretch>
            <a:fillRect/>
          </a:stretch>
        </p:blipFill>
        <p:spPr>
          <a:xfrm>
            <a:off x="1843630" y="1860403"/>
            <a:ext cx="8055744" cy="4263348"/>
          </a:xfrm>
          <a:prstGeom prst="rect">
            <a:avLst/>
          </a:prstGeom>
        </p:spPr>
      </p:pic>
    </p:spTree>
    <p:extLst>
      <p:ext uri="{BB962C8B-B14F-4D97-AF65-F5344CB8AC3E}">
        <p14:creationId xmlns:p14="http://schemas.microsoft.com/office/powerpoint/2010/main" val="1594144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en-US" altLang="zh-CN" sz="5400" dirty="0">
                <a:solidFill>
                  <a:schemeClr val="bg1">
                    <a:lumMod val="50000"/>
                  </a:schemeClr>
                </a:solidFill>
              </a:rPr>
              <a:t>Cache use cases</a:t>
            </a:r>
            <a:endParaRPr lang="zh-CN" altLang="en-US" sz="5400" dirty="0">
              <a:solidFill>
                <a:schemeClr val="bg1">
                  <a:lumMod val="50000"/>
                </a:schemeClr>
              </a:solidFill>
            </a:endParaRPr>
          </a:p>
        </p:txBody>
      </p:sp>
      <p:pic>
        <p:nvPicPr>
          <p:cNvPr id="2" name="图片 1">
            <a:extLst>
              <a:ext uri="{FF2B5EF4-FFF2-40B4-BE49-F238E27FC236}">
                <a16:creationId xmlns:a16="http://schemas.microsoft.com/office/drawing/2014/main" id="{331ECA91-7868-054B-92E6-9A509DDC0BEC}"/>
              </a:ext>
            </a:extLst>
          </p:cNvPr>
          <p:cNvPicPr>
            <a:picLocks noChangeAspect="1"/>
          </p:cNvPicPr>
          <p:nvPr/>
        </p:nvPicPr>
        <p:blipFill rotWithShape="1">
          <a:blip r:embed="rId3"/>
          <a:srcRect l="54613" b="2784"/>
          <a:stretch/>
        </p:blipFill>
        <p:spPr>
          <a:xfrm>
            <a:off x="6701003" y="903238"/>
            <a:ext cx="5170433" cy="4247199"/>
          </a:xfrm>
          <a:prstGeom prst="rect">
            <a:avLst/>
          </a:prstGeom>
        </p:spPr>
      </p:pic>
      <p:sp>
        <p:nvSpPr>
          <p:cNvPr id="3" name="矩形 2">
            <a:extLst>
              <a:ext uri="{FF2B5EF4-FFF2-40B4-BE49-F238E27FC236}">
                <a16:creationId xmlns:a16="http://schemas.microsoft.com/office/drawing/2014/main" id="{ECEB3802-AA1A-DE49-9157-96F00CD02D2D}"/>
              </a:ext>
            </a:extLst>
          </p:cNvPr>
          <p:cNvSpPr/>
          <p:nvPr/>
        </p:nvSpPr>
        <p:spPr>
          <a:xfrm>
            <a:off x="320564" y="1376204"/>
            <a:ext cx="10084678" cy="4913396"/>
          </a:xfrm>
          <a:prstGeom prst="rect">
            <a:avLst/>
          </a:prstGeom>
        </p:spPr>
        <p:txBody>
          <a:bodyPr wrap="square">
            <a:spAutoFit/>
          </a:bodyPr>
          <a:lstStyle/>
          <a:p>
            <a:pPr marL="342900" indent="-342900">
              <a:lnSpc>
                <a:spcPct val="150000"/>
              </a:lnSpc>
              <a:spcBef>
                <a:spcPts val="1000"/>
              </a:spcBef>
              <a:buFont typeface="Arial" panose="020B0604020202020204" pitchFamily="34" charset="0"/>
              <a:buChar char="•"/>
            </a:pPr>
            <a:r>
              <a:rPr lang="en-US" altLang="zh-CN" sz="2400" dirty="0"/>
              <a:t>Storage</a:t>
            </a:r>
          </a:p>
          <a:p>
            <a:pPr marL="800100" lvl="1" indent="-342900">
              <a:lnSpc>
                <a:spcPct val="150000"/>
              </a:lnSpc>
              <a:spcBef>
                <a:spcPts val="1000"/>
              </a:spcBef>
              <a:buFont typeface="Wingdings" pitchFamily="2" charset="2"/>
              <a:buChar char="ü"/>
            </a:pPr>
            <a:r>
              <a:rPr lang="zh-CN" altLang="en-US" sz="2000" dirty="0"/>
              <a:t>正常的后端数据库的</a:t>
            </a:r>
            <a:r>
              <a:rPr lang="en-US" altLang="zh-CN" sz="2000" dirty="0"/>
              <a:t>cache</a:t>
            </a:r>
            <a:r>
              <a:rPr lang="zh-CN" altLang="en-US" sz="2000" dirty="0"/>
              <a:t>服务</a:t>
            </a:r>
            <a:endParaRPr lang="en-US" altLang="zh-CN" sz="2000" dirty="0"/>
          </a:p>
          <a:p>
            <a:pPr marL="800100" lvl="1" indent="-342900">
              <a:lnSpc>
                <a:spcPct val="150000"/>
              </a:lnSpc>
              <a:spcBef>
                <a:spcPts val="1000"/>
              </a:spcBef>
              <a:buFont typeface="Wingdings" pitchFamily="2" charset="2"/>
              <a:buChar char="ü"/>
            </a:pPr>
            <a:r>
              <a:rPr lang="zh-CN" altLang="en-US" sz="2000" dirty="0"/>
              <a:t>提升客户访问热数据的吞吐率、降低访问时延</a:t>
            </a:r>
            <a:endParaRPr lang="en-US" altLang="zh-CN" sz="2000" dirty="0"/>
          </a:p>
          <a:p>
            <a:pPr marL="342900" indent="-342900">
              <a:lnSpc>
                <a:spcPct val="150000"/>
              </a:lnSpc>
              <a:spcBef>
                <a:spcPts val="1000"/>
              </a:spcBef>
              <a:buFont typeface="Arial" panose="020B0604020202020204" pitchFamily="34" charset="0"/>
              <a:buChar char="•"/>
            </a:pPr>
            <a:r>
              <a:rPr lang="en-US" altLang="zh-CN" sz="2400" dirty="0"/>
              <a:t>Computation</a:t>
            </a:r>
          </a:p>
          <a:p>
            <a:pPr marL="800100" lvl="1" indent="-342900">
              <a:lnSpc>
                <a:spcPct val="150000"/>
              </a:lnSpc>
              <a:spcBef>
                <a:spcPts val="1000"/>
              </a:spcBef>
              <a:buFont typeface="Wingdings" pitchFamily="2" charset="2"/>
              <a:buChar char="ü"/>
            </a:pPr>
            <a:r>
              <a:rPr lang="zh-CN" altLang="en-US" sz="2000" dirty="0"/>
              <a:t>存储计算相关数据（如中间结果）的服务</a:t>
            </a:r>
            <a:endParaRPr lang="en-US" altLang="zh-CN" sz="2000" dirty="0"/>
          </a:p>
          <a:p>
            <a:pPr marL="800100" lvl="1" indent="-342900">
              <a:lnSpc>
                <a:spcPct val="150000"/>
              </a:lnSpc>
              <a:spcBef>
                <a:spcPts val="1000"/>
              </a:spcBef>
              <a:buFont typeface="Wingdings" pitchFamily="2" charset="2"/>
              <a:buChar char="ü"/>
            </a:pPr>
            <a:r>
              <a:rPr lang="zh-CN" altLang="en-US" sz="2000" dirty="0"/>
              <a:t>随着流服务与</a:t>
            </a:r>
            <a:r>
              <a:rPr lang="en-US" altLang="zh-CN" sz="2000" dirty="0"/>
              <a:t>ML</a:t>
            </a:r>
            <a:r>
              <a:rPr lang="zh-CN" altLang="en-US" sz="2000" dirty="0"/>
              <a:t>计算需求的增加，这类服务占比也非常可观</a:t>
            </a:r>
          </a:p>
          <a:p>
            <a:pPr marL="342900" indent="-342900">
              <a:lnSpc>
                <a:spcPct val="150000"/>
              </a:lnSpc>
              <a:spcBef>
                <a:spcPts val="1000"/>
              </a:spcBef>
              <a:buFont typeface="Arial" panose="020B0604020202020204" pitchFamily="34" charset="0"/>
              <a:buChar char="•"/>
            </a:pPr>
            <a:r>
              <a:rPr lang="en-US" altLang="zh-CN" sz="2400" dirty="0"/>
              <a:t>Transient:</a:t>
            </a:r>
          </a:p>
          <a:p>
            <a:pPr marL="800100" lvl="1" indent="-342900">
              <a:lnSpc>
                <a:spcPct val="150000"/>
              </a:lnSpc>
              <a:spcBef>
                <a:spcPts val="1000"/>
              </a:spcBef>
              <a:buFont typeface="Wingdings" pitchFamily="2" charset="2"/>
              <a:buChar char="ü"/>
            </a:pPr>
            <a:r>
              <a:rPr lang="zh-CN" altLang="en-US" sz="2000" dirty="0"/>
              <a:t>这类瞬时数据只存于</a:t>
            </a:r>
            <a:r>
              <a:rPr lang="en-US" altLang="zh-CN" sz="2000" dirty="0"/>
              <a:t>Cache</a:t>
            </a:r>
            <a:r>
              <a:rPr lang="zh-CN" altLang="en-US" sz="2000" dirty="0"/>
              <a:t>中，只会存在很短的时间。比如用于</a:t>
            </a:r>
            <a:r>
              <a:rPr lang="en-US" altLang="zh-CN" sz="2000" dirty="0" err="1"/>
              <a:t>Dedup</a:t>
            </a:r>
            <a:r>
              <a:rPr lang="zh-CN" altLang="en-US" sz="2000" dirty="0"/>
              <a:t>的</a:t>
            </a:r>
            <a:r>
              <a:rPr lang="en-US" altLang="zh-CN" sz="2000" dirty="0"/>
              <a:t>cache</a:t>
            </a:r>
            <a:endParaRPr lang="zh-CN" altLang="en-US" sz="2000" dirty="0"/>
          </a:p>
        </p:txBody>
      </p:sp>
    </p:spTree>
    <p:extLst>
      <p:ext uri="{BB962C8B-B14F-4D97-AF65-F5344CB8AC3E}">
        <p14:creationId xmlns:p14="http://schemas.microsoft.com/office/powerpoint/2010/main" val="2268901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9144000" cy="1049791"/>
          </a:xfrm>
        </p:spPr>
        <p:txBody>
          <a:bodyPr>
            <a:normAutofit/>
          </a:bodyPr>
          <a:lstStyle/>
          <a:p>
            <a:pPr algn="l"/>
            <a:r>
              <a:rPr lang="en-US" altLang="zh-CN" sz="5400" dirty="0">
                <a:solidFill>
                  <a:schemeClr val="bg1">
                    <a:lumMod val="50000"/>
                  </a:schemeClr>
                </a:solidFill>
              </a:rPr>
              <a:t>Main</a:t>
            </a:r>
            <a:r>
              <a:rPr lang="zh-CN" altLang="en-US" sz="5400" dirty="0">
                <a:solidFill>
                  <a:schemeClr val="bg1">
                    <a:lumMod val="50000"/>
                  </a:schemeClr>
                </a:solidFill>
              </a:rPr>
              <a:t> </a:t>
            </a:r>
            <a:r>
              <a:rPr lang="en-US" altLang="zh-CN" sz="5400" dirty="0">
                <a:solidFill>
                  <a:schemeClr val="bg1">
                    <a:lumMod val="50000"/>
                  </a:schemeClr>
                </a:solidFill>
              </a:rPr>
              <a:t>work</a:t>
            </a:r>
            <a:endParaRPr lang="zh-CN" altLang="en-US" sz="5400" dirty="0">
              <a:solidFill>
                <a:schemeClr val="bg1">
                  <a:lumMod val="50000"/>
                </a:schemeClr>
              </a:solidFill>
            </a:endParaRPr>
          </a:p>
        </p:txBody>
      </p:sp>
      <p:sp>
        <p:nvSpPr>
          <p:cNvPr id="4" name="矩形 3">
            <a:extLst>
              <a:ext uri="{FF2B5EF4-FFF2-40B4-BE49-F238E27FC236}">
                <a16:creationId xmlns:a16="http://schemas.microsoft.com/office/drawing/2014/main" id="{3D1C59A4-3550-5846-87E0-A8267A09A573}"/>
              </a:ext>
            </a:extLst>
          </p:cNvPr>
          <p:cNvSpPr/>
          <p:nvPr/>
        </p:nvSpPr>
        <p:spPr>
          <a:xfrm>
            <a:off x="617950" y="1787258"/>
            <a:ext cx="11285016" cy="2459841"/>
          </a:xfrm>
          <a:prstGeom prst="rect">
            <a:avLst/>
          </a:prstGeom>
        </p:spPr>
        <p:txBody>
          <a:bodyPr wrap="square">
            <a:spAutoFit/>
          </a:bodyPr>
          <a:lstStyle/>
          <a:p>
            <a:pPr marL="342900" indent="-342900">
              <a:lnSpc>
                <a:spcPct val="150000"/>
              </a:lnSpc>
              <a:spcBef>
                <a:spcPts val="1000"/>
              </a:spcBef>
              <a:buFont typeface="Arial" panose="020B0604020202020204" pitchFamily="34" charset="0"/>
              <a:buChar char="•"/>
            </a:pPr>
            <a:r>
              <a:rPr lang="zh-CN" altLang="en-US" sz="2400" dirty="0"/>
              <a:t>本文分析</a:t>
            </a:r>
            <a:r>
              <a:rPr lang="en-US" altLang="zh-CN" sz="2400" dirty="0"/>
              <a:t>twitter</a:t>
            </a:r>
            <a:r>
              <a:rPr lang="zh-CN" altLang="en-US" sz="2400" dirty="0"/>
              <a:t>内部</a:t>
            </a:r>
            <a:r>
              <a:rPr lang="en-US" altLang="zh-CN" sz="2400" dirty="0"/>
              <a:t>153</a:t>
            </a:r>
            <a:r>
              <a:rPr lang="zh-CN" altLang="en-US" sz="2400" dirty="0"/>
              <a:t>个</a:t>
            </a:r>
            <a:r>
              <a:rPr lang="en-US" altLang="zh-CN" sz="2400" dirty="0"/>
              <a:t>in-memory cache</a:t>
            </a:r>
            <a:r>
              <a:rPr lang="zh-CN" altLang="en-US" sz="2400" dirty="0"/>
              <a:t>的集群的真实数据，得到一些观察</a:t>
            </a:r>
            <a:endParaRPr lang="en-US" altLang="zh-CN" sz="2400" dirty="0"/>
          </a:p>
          <a:p>
            <a:pPr marL="342900" indent="-342900">
              <a:lnSpc>
                <a:spcPct val="150000"/>
              </a:lnSpc>
              <a:spcBef>
                <a:spcPts val="1000"/>
              </a:spcBef>
              <a:buFont typeface="Arial" panose="020B0604020202020204" pitchFamily="34" charset="0"/>
              <a:buChar char="•"/>
            </a:pPr>
            <a:r>
              <a:rPr lang="zh-CN" altLang="en-US" sz="2400" dirty="0"/>
              <a:t>开源真实负载，其为</a:t>
            </a:r>
            <a:r>
              <a:rPr lang="en-US" altLang="zh-CN" sz="2400" dirty="0"/>
              <a:t>In-memory cache</a:t>
            </a:r>
            <a:r>
              <a:rPr lang="zh-CN" altLang="en-US" sz="2400" dirty="0"/>
              <a:t>相关研究提供了良好的参考与导向</a:t>
            </a:r>
            <a:endParaRPr lang="en-US" altLang="zh-CN" sz="2400" dirty="0"/>
          </a:p>
          <a:p>
            <a:pPr marL="800100" lvl="1" indent="-342900">
              <a:lnSpc>
                <a:spcPct val="150000"/>
              </a:lnSpc>
              <a:spcBef>
                <a:spcPts val="1000"/>
              </a:spcBef>
              <a:buFont typeface="Wingdings" pitchFamily="2" charset="2"/>
              <a:buChar char="ü"/>
            </a:pPr>
            <a:r>
              <a:rPr lang="en-US" altLang="zh-CN" sz="2000" dirty="0"/>
              <a:t>https://</a:t>
            </a:r>
            <a:r>
              <a:rPr lang="en-US" altLang="zh-CN" sz="2000" dirty="0" err="1"/>
              <a:t>github.com</a:t>
            </a:r>
            <a:r>
              <a:rPr lang="en-US" altLang="zh-CN" sz="2000" dirty="0"/>
              <a:t>/twitter/cache-trace </a:t>
            </a:r>
          </a:p>
          <a:p>
            <a:pPr marL="800100" lvl="1" indent="-342900">
              <a:lnSpc>
                <a:spcPct val="150000"/>
              </a:lnSpc>
              <a:spcBef>
                <a:spcPts val="1000"/>
              </a:spcBef>
              <a:buFont typeface="Wingdings" pitchFamily="2" charset="2"/>
              <a:buChar char="ü"/>
            </a:pPr>
            <a:r>
              <a:rPr lang="en-US" altLang="zh-CN" sz="2000" dirty="0"/>
              <a:t>https://</a:t>
            </a:r>
            <a:r>
              <a:rPr lang="en-US" altLang="zh-CN" sz="2000" dirty="0" err="1"/>
              <a:t>github.com</a:t>
            </a:r>
            <a:r>
              <a:rPr lang="en-US" altLang="zh-CN" sz="2000" dirty="0"/>
              <a:t>/</a:t>
            </a:r>
            <a:r>
              <a:rPr lang="en-US" altLang="zh-CN" sz="2000" dirty="0" err="1"/>
              <a:t>Thesys</a:t>
            </a:r>
            <a:r>
              <a:rPr lang="en-US" altLang="zh-CN" sz="2000" dirty="0"/>
              <a:t>-lab/cacheWorkloadAnalysisOSDI20</a:t>
            </a:r>
            <a:endParaRPr lang="zh-CN" altLang="en-US" sz="2000" dirty="0"/>
          </a:p>
        </p:txBody>
      </p:sp>
      <p:pic>
        <p:nvPicPr>
          <p:cNvPr id="6" name="图片 5">
            <a:extLst>
              <a:ext uri="{FF2B5EF4-FFF2-40B4-BE49-F238E27FC236}">
                <a16:creationId xmlns:a16="http://schemas.microsoft.com/office/drawing/2014/main" id="{D3E4B486-45CD-BE4C-BEAE-B5ECD05066A3}"/>
              </a:ext>
            </a:extLst>
          </p:cNvPr>
          <p:cNvPicPr>
            <a:picLocks noChangeAspect="1"/>
          </p:cNvPicPr>
          <p:nvPr/>
        </p:nvPicPr>
        <p:blipFill>
          <a:blip r:embed="rId3"/>
          <a:stretch>
            <a:fillRect/>
          </a:stretch>
        </p:blipFill>
        <p:spPr>
          <a:xfrm>
            <a:off x="3116022" y="4778891"/>
            <a:ext cx="5308600" cy="1435100"/>
          </a:xfrm>
          <a:prstGeom prst="rect">
            <a:avLst/>
          </a:prstGeom>
        </p:spPr>
      </p:pic>
    </p:spTree>
    <p:extLst>
      <p:ext uri="{BB962C8B-B14F-4D97-AF65-F5344CB8AC3E}">
        <p14:creationId xmlns:p14="http://schemas.microsoft.com/office/powerpoint/2010/main" val="2292899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11974882" cy="1049791"/>
          </a:xfrm>
        </p:spPr>
        <p:txBody>
          <a:bodyPr>
            <a:normAutofit fontScale="90000"/>
          </a:bodyPr>
          <a:lstStyle/>
          <a:p>
            <a:pPr algn="l"/>
            <a:r>
              <a:rPr lang="en-US" altLang="zh-CN" sz="5400" dirty="0">
                <a:solidFill>
                  <a:schemeClr val="bg1">
                    <a:lumMod val="50000"/>
                  </a:schemeClr>
                </a:solidFill>
              </a:rPr>
              <a:t>Non-trivial fraction of write-heavy workloads </a:t>
            </a:r>
            <a:endParaRPr lang="zh-CN" altLang="en-US" sz="5400" dirty="0">
              <a:solidFill>
                <a:schemeClr val="bg1">
                  <a:lumMod val="50000"/>
                </a:schemeClr>
              </a:solidFill>
            </a:endParaRPr>
          </a:p>
        </p:txBody>
      </p:sp>
      <p:pic>
        <p:nvPicPr>
          <p:cNvPr id="3" name="图片 2">
            <a:extLst>
              <a:ext uri="{FF2B5EF4-FFF2-40B4-BE49-F238E27FC236}">
                <a16:creationId xmlns:a16="http://schemas.microsoft.com/office/drawing/2014/main" id="{F2E003EF-8439-7F4D-9B3A-DD6210CDBE8E}"/>
              </a:ext>
            </a:extLst>
          </p:cNvPr>
          <p:cNvPicPr>
            <a:picLocks noChangeAspect="1"/>
          </p:cNvPicPr>
          <p:nvPr/>
        </p:nvPicPr>
        <p:blipFill>
          <a:blip r:embed="rId3"/>
          <a:stretch>
            <a:fillRect/>
          </a:stretch>
        </p:blipFill>
        <p:spPr>
          <a:xfrm>
            <a:off x="57150" y="1517215"/>
            <a:ext cx="12077700" cy="4800600"/>
          </a:xfrm>
          <a:prstGeom prst="rect">
            <a:avLst/>
          </a:prstGeom>
        </p:spPr>
      </p:pic>
    </p:spTree>
    <p:extLst>
      <p:ext uri="{BB962C8B-B14F-4D97-AF65-F5344CB8AC3E}">
        <p14:creationId xmlns:p14="http://schemas.microsoft.com/office/powerpoint/2010/main" val="842583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11974882" cy="1049791"/>
          </a:xfrm>
        </p:spPr>
        <p:txBody>
          <a:bodyPr>
            <a:normAutofit/>
          </a:bodyPr>
          <a:lstStyle/>
          <a:p>
            <a:pPr algn="l"/>
            <a:r>
              <a:rPr lang="en-US" altLang="zh-CN" sz="5400" dirty="0">
                <a:solidFill>
                  <a:schemeClr val="bg1">
                    <a:lumMod val="50000"/>
                  </a:schemeClr>
                </a:solidFill>
              </a:rPr>
              <a:t>TTLs</a:t>
            </a:r>
            <a:r>
              <a:rPr lang="zh-CN" altLang="en-US" sz="5400" dirty="0">
                <a:solidFill>
                  <a:schemeClr val="bg1">
                    <a:lumMod val="50000"/>
                  </a:schemeClr>
                </a:solidFill>
              </a:rPr>
              <a:t> </a:t>
            </a:r>
            <a:r>
              <a:rPr lang="en-US" altLang="zh-CN" sz="5400" dirty="0">
                <a:solidFill>
                  <a:schemeClr val="bg1">
                    <a:lumMod val="50000"/>
                  </a:schemeClr>
                </a:solidFill>
              </a:rPr>
              <a:t>are</a:t>
            </a:r>
            <a:r>
              <a:rPr lang="zh-CN" altLang="en-US" sz="5400" dirty="0">
                <a:solidFill>
                  <a:schemeClr val="bg1">
                    <a:lumMod val="50000"/>
                  </a:schemeClr>
                </a:solidFill>
              </a:rPr>
              <a:t> </a:t>
            </a:r>
            <a:r>
              <a:rPr lang="en-US" altLang="zh-CN" sz="5400" dirty="0">
                <a:solidFill>
                  <a:schemeClr val="bg1">
                    <a:lumMod val="50000"/>
                  </a:schemeClr>
                </a:solidFill>
              </a:rPr>
              <a:t>usually</a:t>
            </a:r>
            <a:r>
              <a:rPr lang="zh-CN" altLang="en-US" sz="5400" dirty="0">
                <a:solidFill>
                  <a:schemeClr val="bg1">
                    <a:lumMod val="50000"/>
                  </a:schemeClr>
                </a:solidFill>
              </a:rPr>
              <a:t> </a:t>
            </a:r>
            <a:r>
              <a:rPr lang="en-US" altLang="zh-CN" sz="5400" dirty="0">
                <a:solidFill>
                  <a:schemeClr val="bg1">
                    <a:lumMod val="50000"/>
                  </a:schemeClr>
                </a:solidFill>
              </a:rPr>
              <a:t>short</a:t>
            </a:r>
            <a:endParaRPr lang="zh-CN" altLang="en-US" sz="5400" dirty="0">
              <a:solidFill>
                <a:schemeClr val="bg1">
                  <a:lumMod val="50000"/>
                </a:schemeClr>
              </a:solidFill>
            </a:endParaRPr>
          </a:p>
        </p:txBody>
      </p:sp>
      <p:pic>
        <p:nvPicPr>
          <p:cNvPr id="2" name="图片 1">
            <a:extLst>
              <a:ext uri="{FF2B5EF4-FFF2-40B4-BE49-F238E27FC236}">
                <a16:creationId xmlns:a16="http://schemas.microsoft.com/office/drawing/2014/main" id="{B7D273BC-C7D7-D34C-9C94-60DAC522DC1F}"/>
              </a:ext>
            </a:extLst>
          </p:cNvPr>
          <p:cNvPicPr>
            <a:picLocks noChangeAspect="1"/>
          </p:cNvPicPr>
          <p:nvPr/>
        </p:nvPicPr>
        <p:blipFill>
          <a:blip r:embed="rId3"/>
          <a:stretch>
            <a:fillRect/>
          </a:stretch>
        </p:blipFill>
        <p:spPr>
          <a:xfrm>
            <a:off x="8148045" y="97953"/>
            <a:ext cx="4043955" cy="3214799"/>
          </a:xfrm>
          <a:prstGeom prst="rect">
            <a:avLst/>
          </a:prstGeom>
        </p:spPr>
      </p:pic>
      <p:sp>
        <p:nvSpPr>
          <p:cNvPr id="6" name="矩形 5">
            <a:extLst>
              <a:ext uri="{FF2B5EF4-FFF2-40B4-BE49-F238E27FC236}">
                <a16:creationId xmlns:a16="http://schemas.microsoft.com/office/drawing/2014/main" id="{0183973B-559B-2F43-8DEF-F9957C349BC2}"/>
              </a:ext>
            </a:extLst>
          </p:cNvPr>
          <p:cNvSpPr/>
          <p:nvPr/>
        </p:nvSpPr>
        <p:spPr>
          <a:xfrm>
            <a:off x="320564" y="1376204"/>
            <a:ext cx="7827481" cy="3005182"/>
          </a:xfrm>
          <a:prstGeom prst="rect">
            <a:avLst/>
          </a:prstGeom>
        </p:spPr>
        <p:txBody>
          <a:bodyPr wrap="square">
            <a:spAutoFit/>
          </a:bodyPr>
          <a:lstStyle/>
          <a:p>
            <a:pPr marL="342900" indent="-342900">
              <a:lnSpc>
                <a:spcPct val="150000"/>
              </a:lnSpc>
              <a:spcBef>
                <a:spcPts val="1000"/>
              </a:spcBef>
              <a:buFont typeface="Arial" panose="020B0604020202020204" pitchFamily="34" charset="0"/>
              <a:buChar char="•"/>
            </a:pPr>
            <a:r>
              <a:rPr lang="zh-CN" altLang="en-US" sz="2200" dirty="0"/>
              <a:t>大部分</a:t>
            </a:r>
            <a:r>
              <a:rPr lang="en-US" altLang="zh-CN" sz="2200" dirty="0"/>
              <a:t>in-memory caching</a:t>
            </a:r>
            <a:r>
              <a:rPr lang="zh-CN" altLang="en-US" sz="2200" dirty="0"/>
              <a:t>数据存活时间（</a:t>
            </a:r>
            <a:r>
              <a:rPr lang="en-US" altLang="zh-CN" sz="2200" dirty="0"/>
              <a:t>TTL</a:t>
            </a:r>
            <a:r>
              <a:rPr lang="zh-CN" altLang="en-US" sz="2200" dirty="0"/>
              <a:t>）都比较短</a:t>
            </a:r>
            <a:endParaRPr lang="en-US" altLang="zh-CN" sz="2200" dirty="0"/>
          </a:p>
          <a:p>
            <a:pPr marL="800100" lvl="1" indent="-342900">
              <a:lnSpc>
                <a:spcPct val="150000"/>
              </a:lnSpc>
              <a:spcBef>
                <a:spcPts val="1000"/>
              </a:spcBef>
              <a:buFont typeface="Wingdings" pitchFamily="2" charset="2"/>
              <a:buChar char="ü"/>
            </a:pPr>
            <a:r>
              <a:rPr lang="en-US" altLang="zh-CN" sz="2000" dirty="0"/>
              <a:t>75%</a:t>
            </a:r>
            <a:r>
              <a:rPr lang="zh-CN" altLang="en-US" sz="2000" dirty="0"/>
              <a:t>的数据存活时间都小于</a:t>
            </a:r>
            <a:r>
              <a:rPr lang="en-US" altLang="zh-CN" sz="2000" dirty="0"/>
              <a:t>48</a:t>
            </a:r>
            <a:r>
              <a:rPr lang="zh-CN" altLang="en-US" sz="2000" dirty="0"/>
              <a:t>小时</a:t>
            </a:r>
            <a:endParaRPr lang="en-US" altLang="zh-CN" sz="2000" dirty="0"/>
          </a:p>
          <a:p>
            <a:pPr marL="342900" indent="-342900">
              <a:lnSpc>
                <a:spcPct val="150000"/>
              </a:lnSpc>
              <a:spcBef>
                <a:spcPts val="1000"/>
              </a:spcBef>
              <a:buFont typeface="Arial" panose="020B0604020202020204" pitchFamily="34" charset="0"/>
              <a:buChar char="•"/>
            </a:pPr>
            <a:r>
              <a:rPr lang="zh-CN" altLang="en-US" sz="2400" dirty="0"/>
              <a:t>指导</a:t>
            </a:r>
            <a:endParaRPr lang="en-US" altLang="zh-CN" sz="2400" dirty="0"/>
          </a:p>
          <a:p>
            <a:pPr marL="800100" lvl="1" indent="-342900">
              <a:lnSpc>
                <a:spcPct val="150000"/>
              </a:lnSpc>
              <a:spcBef>
                <a:spcPts val="1000"/>
              </a:spcBef>
              <a:buFont typeface="Wingdings" pitchFamily="2" charset="2"/>
              <a:buChar char="ü"/>
            </a:pPr>
            <a:r>
              <a:rPr lang="zh-CN" altLang="en-US" sz="2000" dirty="0"/>
              <a:t>可以将整个</a:t>
            </a:r>
            <a:r>
              <a:rPr lang="en-US" altLang="zh-CN" sz="2000" dirty="0"/>
              <a:t>working set</a:t>
            </a:r>
            <a:r>
              <a:rPr lang="zh-CN" altLang="en-US" sz="2000" dirty="0"/>
              <a:t>控制在比较小的程度</a:t>
            </a:r>
            <a:endParaRPr lang="en-US" altLang="zh-CN" sz="2000" dirty="0"/>
          </a:p>
          <a:p>
            <a:pPr marL="800100" lvl="1" indent="-342900">
              <a:lnSpc>
                <a:spcPct val="150000"/>
              </a:lnSpc>
              <a:spcBef>
                <a:spcPts val="1000"/>
              </a:spcBef>
              <a:buFont typeface="Wingdings" pitchFamily="2" charset="2"/>
              <a:buChar char="ü"/>
            </a:pPr>
            <a:r>
              <a:rPr lang="zh-CN" altLang="en-US" sz="2000" dirty="0"/>
              <a:t>良好的清理过期数据的算法</a:t>
            </a:r>
          </a:p>
        </p:txBody>
      </p:sp>
      <p:pic>
        <p:nvPicPr>
          <p:cNvPr id="7" name="图片 6">
            <a:extLst>
              <a:ext uri="{FF2B5EF4-FFF2-40B4-BE49-F238E27FC236}">
                <a16:creationId xmlns:a16="http://schemas.microsoft.com/office/drawing/2014/main" id="{301CC199-FC2D-5649-BB42-B1AA061F1E4B}"/>
              </a:ext>
            </a:extLst>
          </p:cNvPr>
          <p:cNvPicPr>
            <a:picLocks noChangeAspect="1"/>
          </p:cNvPicPr>
          <p:nvPr/>
        </p:nvPicPr>
        <p:blipFill>
          <a:blip r:embed="rId4"/>
          <a:stretch>
            <a:fillRect/>
          </a:stretch>
        </p:blipFill>
        <p:spPr>
          <a:xfrm>
            <a:off x="4800600" y="3797300"/>
            <a:ext cx="7391400" cy="3060700"/>
          </a:xfrm>
          <a:prstGeom prst="rect">
            <a:avLst/>
          </a:prstGeom>
        </p:spPr>
      </p:pic>
    </p:spTree>
    <p:extLst>
      <p:ext uri="{BB962C8B-B14F-4D97-AF65-F5344CB8AC3E}">
        <p14:creationId xmlns:p14="http://schemas.microsoft.com/office/powerpoint/2010/main" val="1592143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11974882" cy="1049791"/>
          </a:xfrm>
        </p:spPr>
        <p:txBody>
          <a:bodyPr>
            <a:normAutofit/>
          </a:bodyPr>
          <a:lstStyle/>
          <a:p>
            <a:pPr algn="l"/>
            <a:r>
              <a:rPr lang="en-US" altLang="zh-CN" sz="5400" dirty="0" err="1">
                <a:solidFill>
                  <a:schemeClr val="bg1">
                    <a:lumMod val="50000"/>
                  </a:schemeClr>
                </a:solidFill>
              </a:rPr>
              <a:t>Zipf</a:t>
            </a:r>
            <a:r>
              <a:rPr lang="zh-CN" altLang="en-US" sz="5400" dirty="0">
                <a:solidFill>
                  <a:schemeClr val="bg1">
                    <a:lumMod val="50000"/>
                  </a:schemeClr>
                </a:solidFill>
              </a:rPr>
              <a:t> </a:t>
            </a:r>
            <a:r>
              <a:rPr lang="en-US" altLang="zh-CN" sz="5400" dirty="0">
                <a:solidFill>
                  <a:schemeClr val="bg1">
                    <a:lumMod val="50000"/>
                  </a:schemeClr>
                </a:solidFill>
              </a:rPr>
              <a:t>still applies</a:t>
            </a:r>
            <a:endParaRPr lang="zh-CN" altLang="en-US" sz="5400" dirty="0">
              <a:solidFill>
                <a:schemeClr val="bg1">
                  <a:lumMod val="50000"/>
                </a:schemeClr>
              </a:solidFill>
            </a:endParaRPr>
          </a:p>
        </p:txBody>
      </p:sp>
      <p:sp>
        <p:nvSpPr>
          <p:cNvPr id="6" name="矩形 5">
            <a:extLst>
              <a:ext uri="{FF2B5EF4-FFF2-40B4-BE49-F238E27FC236}">
                <a16:creationId xmlns:a16="http://schemas.microsoft.com/office/drawing/2014/main" id="{0183973B-559B-2F43-8DEF-F9957C349BC2}"/>
              </a:ext>
            </a:extLst>
          </p:cNvPr>
          <p:cNvSpPr/>
          <p:nvPr/>
        </p:nvSpPr>
        <p:spPr>
          <a:xfrm>
            <a:off x="320564" y="1376204"/>
            <a:ext cx="7827481" cy="1184620"/>
          </a:xfrm>
          <a:prstGeom prst="rect">
            <a:avLst/>
          </a:prstGeom>
        </p:spPr>
        <p:txBody>
          <a:bodyPr wrap="square">
            <a:spAutoFit/>
          </a:bodyPr>
          <a:lstStyle/>
          <a:p>
            <a:pPr marL="342900" indent="-342900">
              <a:lnSpc>
                <a:spcPct val="150000"/>
              </a:lnSpc>
              <a:spcBef>
                <a:spcPts val="1000"/>
              </a:spcBef>
              <a:buFont typeface="Arial" panose="020B0604020202020204" pitchFamily="34" charset="0"/>
              <a:buChar char="•"/>
            </a:pPr>
            <a:r>
              <a:rPr lang="zh-CN" altLang="en-US" sz="2200" dirty="0"/>
              <a:t>大部分</a:t>
            </a:r>
            <a:r>
              <a:rPr lang="en-US" altLang="zh-CN" sz="2200" dirty="0"/>
              <a:t>in-memory caching</a:t>
            </a:r>
            <a:r>
              <a:rPr lang="zh-CN" altLang="en-US" sz="2200" dirty="0"/>
              <a:t>数据依然符合</a:t>
            </a:r>
            <a:r>
              <a:rPr lang="en-US" altLang="zh-CN" sz="2200" dirty="0" err="1"/>
              <a:t>zipf</a:t>
            </a:r>
            <a:r>
              <a:rPr lang="zh-CN" altLang="en-US" sz="2200" dirty="0"/>
              <a:t>分布</a:t>
            </a:r>
            <a:endParaRPr lang="en-US" altLang="zh-CN" sz="2200" dirty="0"/>
          </a:p>
          <a:p>
            <a:pPr marL="800100" lvl="1" indent="-342900">
              <a:lnSpc>
                <a:spcPct val="150000"/>
              </a:lnSpc>
              <a:spcBef>
                <a:spcPts val="1000"/>
              </a:spcBef>
              <a:buFont typeface="Wingdings" pitchFamily="2" charset="2"/>
              <a:buChar char="ü"/>
            </a:pPr>
            <a:r>
              <a:rPr lang="zh-CN" altLang="en-US" sz="2200" dirty="0"/>
              <a:t>和</a:t>
            </a:r>
            <a:r>
              <a:rPr lang="en-US" altLang="zh-CN" sz="2200" dirty="0" err="1"/>
              <a:t>facebook</a:t>
            </a:r>
            <a:r>
              <a:rPr lang="zh-CN" altLang="en-US" sz="2200" dirty="0"/>
              <a:t>另一篇文章不符</a:t>
            </a:r>
            <a:endParaRPr lang="en-US" altLang="zh-CN" sz="2200" dirty="0"/>
          </a:p>
        </p:txBody>
      </p:sp>
      <p:pic>
        <p:nvPicPr>
          <p:cNvPr id="3" name="图片 2">
            <a:extLst>
              <a:ext uri="{FF2B5EF4-FFF2-40B4-BE49-F238E27FC236}">
                <a16:creationId xmlns:a16="http://schemas.microsoft.com/office/drawing/2014/main" id="{0FF5AD79-D121-1B41-AD34-983D3628733B}"/>
              </a:ext>
            </a:extLst>
          </p:cNvPr>
          <p:cNvPicPr>
            <a:picLocks noChangeAspect="1"/>
          </p:cNvPicPr>
          <p:nvPr/>
        </p:nvPicPr>
        <p:blipFill>
          <a:blip r:embed="rId3"/>
          <a:stretch>
            <a:fillRect/>
          </a:stretch>
        </p:blipFill>
        <p:spPr>
          <a:xfrm>
            <a:off x="2418741" y="2926570"/>
            <a:ext cx="7137400" cy="3098800"/>
          </a:xfrm>
          <a:prstGeom prst="rect">
            <a:avLst/>
          </a:prstGeom>
        </p:spPr>
      </p:pic>
    </p:spTree>
    <p:extLst>
      <p:ext uri="{BB962C8B-B14F-4D97-AF65-F5344CB8AC3E}">
        <p14:creationId xmlns:p14="http://schemas.microsoft.com/office/powerpoint/2010/main" val="2397596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11974882" cy="1049791"/>
          </a:xfrm>
        </p:spPr>
        <p:txBody>
          <a:bodyPr>
            <a:normAutofit/>
          </a:bodyPr>
          <a:lstStyle/>
          <a:p>
            <a:pPr algn="l"/>
            <a:r>
              <a:rPr lang="en-US" altLang="zh-CN" sz="5400" dirty="0">
                <a:solidFill>
                  <a:schemeClr val="bg1">
                    <a:lumMod val="50000"/>
                  </a:schemeClr>
                </a:solidFill>
              </a:rPr>
              <a:t>KV</a:t>
            </a:r>
            <a:r>
              <a:rPr lang="zh-CN" altLang="en-US" sz="5400" dirty="0">
                <a:solidFill>
                  <a:schemeClr val="bg1">
                    <a:lumMod val="50000"/>
                  </a:schemeClr>
                </a:solidFill>
              </a:rPr>
              <a:t> </a:t>
            </a:r>
            <a:r>
              <a:rPr lang="en-US" altLang="zh-CN" sz="5400" dirty="0">
                <a:solidFill>
                  <a:schemeClr val="bg1">
                    <a:lumMod val="50000"/>
                  </a:schemeClr>
                </a:solidFill>
              </a:rPr>
              <a:t>size</a:t>
            </a:r>
            <a:r>
              <a:rPr lang="zh-CN" altLang="en-US" sz="5400" dirty="0">
                <a:solidFill>
                  <a:schemeClr val="bg1">
                    <a:lumMod val="50000"/>
                  </a:schemeClr>
                </a:solidFill>
              </a:rPr>
              <a:t> </a:t>
            </a:r>
            <a:r>
              <a:rPr lang="en-US" altLang="zh-CN" sz="5400" dirty="0">
                <a:solidFill>
                  <a:schemeClr val="bg1">
                    <a:lumMod val="50000"/>
                  </a:schemeClr>
                </a:solidFill>
              </a:rPr>
              <a:t>is</a:t>
            </a:r>
            <a:r>
              <a:rPr lang="zh-CN" altLang="en-US" sz="5400" dirty="0">
                <a:solidFill>
                  <a:schemeClr val="bg1">
                    <a:lumMod val="50000"/>
                  </a:schemeClr>
                </a:solidFill>
              </a:rPr>
              <a:t> </a:t>
            </a:r>
            <a:r>
              <a:rPr lang="en-US" altLang="zh-CN" sz="5400" dirty="0">
                <a:solidFill>
                  <a:schemeClr val="bg1">
                    <a:lumMod val="50000"/>
                  </a:schemeClr>
                </a:solidFill>
              </a:rPr>
              <a:t>small</a:t>
            </a:r>
            <a:endParaRPr lang="zh-CN" altLang="en-US" sz="5400" dirty="0">
              <a:solidFill>
                <a:schemeClr val="bg1">
                  <a:lumMod val="50000"/>
                </a:schemeClr>
              </a:solidFill>
            </a:endParaRPr>
          </a:p>
        </p:txBody>
      </p:sp>
      <p:sp>
        <p:nvSpPr>
          <p:cNvPr id="6" name="矩形 5">
            <a:extLst>
              <a:ext uri="{FF2B5EF4-FFF2-40B4-BE49-F238E27FC236}">
                <a16:creationId xmlns:a16="http://schemas.microsoft.com/office/drawing/2014/main" id="{0183973B-559B-2F43-8DEF-F9957C349BC2}"/>
              </a:ext>
            </a:extLst>
          </p:cNvPr>
          <p:cNvSpPr/>
          <p:nvPr/>
        </p:nvSpPr>
        <p:spPr>
          <a:xfrm>
            <a:off x="320564" y="1376204"/>
            <a:ext cx="11361684" cy="2912849"/>
          </a:xfrm>
          <a:prstGeom prst="rect">
            <a:avLst/>
          </a:prstGeom>
        </p:spPr>
        <p:txBody>
          <a:bodyPr wrap="square">
            <a:spAutoFit/>
          </a:bodyPr>
          <a:lstStyle/>
          <a:p>
            <a:pPr marL="342900" indent="-342900">
              <a:lnSpc>
                <a:spcPct val="150000"/>
              </a:lnSpc>
              <a:spcBef>
                <a:spcPts val="1000"/>
              </a:spcBef>
              <a:buFont typeface="Arial" panose="020B0604020202020204" pitchFamily="34" charset="0"/>
              <a:buChar char="•"/>
            </a:pPr>
            <a:r>
              <a:rPr lang="zh-CN" altLang="en-US" sz="2200" dirty="0"/>
              <a:t>大部分</a:t>
            </a:r>
            <a:r>
              <a:rPr lang="en-US" altLang="zh-CN" sz="2200" dirty="0"/>
              <a:t>key-value</a:t>
            </a:r>
            <a:r>
              <a:rPr lang="zh-CN" altLang="en-US" sz="2200" dirty="0"/>
              <a:t>都非常的小</a:t>
            </a:r>
          </a:p>
          <a:p>
            <a:pPr marL="800100" lvl="1" indent="-342900">
              <a:lnSpc>
                <a:spcPct val="150000"/>
              </a:lnSpc>
              <a:spcBef>
                <a:spcPts val="1000"/>
              </a:spcBef>
              <a:buFont typeface="Wingdings" pitchFamily="2" charset="2"/>
              <a:buChar char="ü"/>
            </a:pPr>
            <a:r>
              <a:rPr lang="en-US" altLang="zh-CN" sz="2000" dirty="0"/>
              <a:t>75%</a:t>
            </a:r>
            <a:r>
              <a:rPr lang="zh-CN" altLang="en-US" sz="2000" dirty="0"/>
              <a:t>都小于</a:t>
            </a:r>
            <a:r>
              <a:rPr lang="en-US" altLang="zh-CN" sz="2000" dirty="0"/>
              <a:t>1kb</a:t>
            </a:r>
          </a:p>
          <a:p>
            <a:pPr marL="800100" lvl="1" indent="-342900">
              <a:lnSpc>
                <a:spcPct val="150000"/>
              </a:lnSpc>
              <a:spcBef>
                <a:spcPts val="1000"/>
              </a:spcBef>
              <a:buFont typeface="Wingdings" pitchFamily="2" charset="2"/>
              <a:buChar char="ü"/>
            </a:pPr>
            <a:r>
              <a:rPr lang="en-US" altLang="zh-CN" sz="2000" dirty="0"/>
              <a:t>CPU</a:t>
            </a:r>
            <a:r>
              <a:rPr lang="zh-CN" altLang="en-US" sz="2000" dirty="0"/>
              <a:t>性能有可能成为提升吞吐率的瓶颈</a:t>
            </a:r>
            <a:endParaRPr lang="en-US" altLang="zh-CN" sz="2000" dirty="0"/>
          </a:p>
          <a:p>
            <a:pPr marL="800100" lvl="1" indent="-342900">
              <a:lnSpc>
                <a:spcPct val="150000"/>
              </a:lnSpc>
              <a:spcBef>
                <a:spcPts val="1000"/>
              </a:spcBef>
              <a:buFont typeface="Wingdings" pitchFamily="2" charset="2"/>
              <a:buChar char="ü"/>
            </a:pPr>
            <a:r>
              <a:rPr lang="en-US" altLang="zh-CN" sz="2000" dirty="0"/>
              <a:t>key</a:t>
            </a:r>
            <a:r>
              <a:rPr lang="zh-CN" altLang="en-US" sz="2000" dirty="0"/>
              <a:t>中往往还包含了很多</a:t>
            </a:r>
            <a:r>
              <a:rPr lang="en-US" altLang="zh-CN" sz="2000" dirty="0"/>
              <a:t>namespace</a:t>
            </a:r>
            <a:r>
              <a:rPr lang="zh-CN" altLang="en-US" sz="2000" dirty="0"/>
              <a:t>的信息实际有用信息存储的利用率不高</a:t>
            </a:r>
            <a:endParaRPr lang="en-US" altLang="zh-CN" sz="2000" dirty="0"/>
          </a:p>
          <a:p>
            <a:pPr marL="800100" lvl="1" indent="-342900">
              <a:lnSpc>
                <a:spcPct val="150000"/>
              </a:lnSpc>
              <a:spcBef>
                <a:spcPts val="1000"/>
              </a:spcBef>
              <a:buFont typeface="Wingdings" pitchFamily="2" charset="2"/>
              <a:buChar char="ü"/>
            </a:pPr>
            <a:r>
              <a:rPr lang="zh-CN" altLang="en-US" sz="2000" dirty="0"/>
              <a:t>之后的研究同样应该尝试压缩</a:t>
            </a:r>
            <a:r>
              <a:rPr lang="en-US" altLang="zh-CN" sz="2000" dirty="0"/>
              <a:t>key</a:t>
            </a:r>
            <a:r>
              <a:rPr lang="zh-CN" altLang="en-US" sz="2000" dirty="0"/>
              <a:t>的大小</a:t>
            </a:r>
            <a:endParaRPr lang="en-US" altLang="zh-CN" sz="2000" dirty="0"/>
          </a:p>
        </p:txBody>
      </p:sp>
      <p:pic>
        <p:nvPicPr>
          <p:cNvPr id="2" name="图片 1">
            <a:extLst>
              <a:ext uri="{FF2B5EF4-FFF2-40B4-BE49-F238E27FC236}">
                <a16:creationId xmlns:a16="http://schemas.microsoft.com/office/drawing/2014/main" id="{89F5A654-D22A-5D4D-87E1-1A87F90659CE}"/>
              </a:ext>
            </a:extLst>
          </p:cNvPr>
          <p:cNvPicPr>
            <a:picLocks noChangeAspect="1"/>
          </p:cNvPicPr>
          <p:nvPr/>
        </p:nvPicPr>
        <p:blipFill rotWithShape="1">
          <a:blip r:embed="rId3"/>
          <a:srcRect b="14874"/>
          <a:stretch/>
        </p:blipFill>
        <p:spPr>
          <a:xfrm>
            <a:off x="1320800" y="4362860"/>
            <a:ext cx="9550400" cy="2237871"/>
          </a:xfrm>
          <a:prstGeom prst="rect">
            <a:avLst/>
          </a:prstGeom>
        </p:spPr>
      </p:pic>
    </p:spTree>
    <p:extLst>
      <p:ext uri="{BB962C8B-B14F-4D97-AF65-F5344CB8AC3E}">
        <p14:creationId xmlns:p14="http://schemas.microsoft.com/office/powerpoint/2010/main" val="1521671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97953"/>
            <a:ext cx="11974882" cy="1049791"/>
          </a:xfrm>
        </p:spPr>
        <p:txBody>
          <a:bodyPr>
            <a:normAutofit/>
          </a:bodyPr>
          <a:lstStyle/>
          <a:p>
            <a:pPr algn="l"/>
            <a:r>
              <a:rPr lang="en-US" altLang="zh-CN" sz="5400" dirty="0">
                <a:solidFill>
                  <a:schemeClr val="bg1">
                    <a:lumMod val="50000"/>
                  </a:schemeClr>
                </a:solidFill>
              </a:rPr>
              <a:t>Dynamic size distribution</a:t>
            </a:r>
            <a:endParaRPr lang="zh-CN" altLang="en-US" sz="5400" dirty="0">
              <a:solidFill>
                <a:schemeClr val="bg1">
                  <a:lumMod val="50000"/>
                </a:schemeClr>
              </a:solidFill>
            </a:endParaRPr>
          </a:p>
        </p:txBody>
      </p:sp>
      <p:sp>
        <p:nvSpPr>
          <p:cNvPr id="6" name="矩形 5">
            <a:extLst>
              <a:ext uri="{FF2B5EF4-FFF2-40B4-BE49-F238E27FC236}">
                <a16:creationId xmlns:a16="http://schemas.microsoft.com/office/drawing/2014/main" id="{0183973B-559B-2F43-8DEF-F9957C349BC2}"/>
              </a:ext>
            </a:extLst>
          </p:cNvPr>
          <p:cNvSpPr/>
          <p:nvPr/>
        </p:nvSpPr>
        <p:spPr>
          <a:xfrm>
            <a:off x="320564" y="1376204"/>
            <a:ext cx="11361684" cy="1733039"/>
          </a:xfrm>
          <a:prstGeom prst="rect">
            <a:avLst/>
          </a:prstGeom>
        </p:spPr>
        <p:txBody>
          <a:bodyPr wrap="square">
            <a:spAutoFit/>
          </a:bodyPr>
          <a:lstStyle/>
          <a:p>
            <a:pPr marL="342900" indent="-342900">
              <a:lnSpc>
                <a:spcPct val="150000"/>
              </a:lnSpc>
              <a:spcBef>
                <a:spcPts val="1000"/>
              </a:spcBef>
              <a:buFont typeface="Arial" panose="020B0604020202020204" pitchFamily="34" charset="0"/>
              <a:buChar char="•"/>
            </a:pPr>
            <a:r>
              <a:rPr lang="zh-CN" altLang="en-US" sz="2200" dirty="0"/>
              <a:t>大部分</a:t>
            </a:r>
            <a:r>
              <a:rPr lang="en-US" altLang="zh-CN" sz="2200" dirty="0"/>
              <a:t>key-value</a:t>
            </a:r>
            <a:r>
              <a:rPr lang="zh-CN" altLang="en-US" sz="2200" dirty="0"/>
              <a:t>都非常的小在部分场景中，需要分配的</a:t>
            </a:r>
            <a:r>
              <a:rPr lang="en-US" altLang="zh-CN" sz="2200" dirty="0"/>
              <a:t>object</a:t>
            </a:r>
            <a:r>
              <a:rPr lang="zh-CN" altLang="en-US" sz="2200" dirty="0"/>
              <a:t>的大小并不是固定的</a:t>
            </a:r>
            <a:endParaRPr lang="en-US" altLang="zh-CN" sz="2200" dirty="0"/>
          </a:p>
          <a:p>
            <a:pPr marL="800100" lvl="1" indent="-342900">
              <a:lnSpc>
                <a:spcPct val="150000"/>
              </a:lnSpc>
              <a:spcBef>
                <a:spcPts val="1000"/>
              </a:spcBef>
              <a:buFont typeface="Wingdings" pitchFamily="2" charset="2"/>
              <a:buChar char="ü"/>
            </a:pPr>
            <a:r>
              <a:rPr lang="en-US" altLang="zh-CN" sz="2000" dirty="0"/>
              <a:t>request</a:t>
            </a:r>
            <a:r>
              <a:rPr lang="zh-CN" altLang="en-US" sz="2000" dirty="0"/>
              <a:t>的大小会产生明显变化</a:t>
            </a:r>
            <a:endParaRPr lang="en-US" altLang="zh-CN" sz="2000" dirty="0"/>
          </a:p>
          <a:p>
            <a:pPr marL="800100" lvl="1" indent="-342900">
              <a:lnSpc>
                <a:spcPct val="150000"/>
              </a:lnSpc>
              <a:spcBef>
                <a:spcPts val="1000"/>
              </a:spcBef>
              <a:buFont typeface="Wingdings" pitchFamily="2" charset="2"/>
              <a:buChar char="ü"/>
            </a:pPr>
            <a:r>
              <a:rPr lang="zh-CN" altLang="en-US" sz="2000" dirty="0"/>
              <a:t>对设计内存分配器也带来新的挑战。</a:t>
            </a:r>
            <a:endParaRPr lang="en-US" altLang="zh-CN" sz="2000" dirty="0"/>
          </a:p>
        </p:txBody>
      </p:sp>
      <p:pic>
        <p:nvPicPr>
          <p:cNvPr id="3" name="图片 2">
            <a:extLst>
              <a:ext uri="{FF2B5EF4-FFF2-40B4-BE49-F238E27FC236}">
                <a16:creationId xmlns:a16="http://schemas.microsoft.com/office/drawing/2014/main" id="{81539E5E-A8CA-CB40-B920-DA12087A21C2}"/>
              </a:ext>
            </a:extLst>
          </p:cNvPr>
          <p:cNvPicPr>
            <a:picLocks noChangeAspect="1"/>
          </p:cNvPicPr>
          <p:nvPr/>
        </p:nvPicPr>
        <p:blipFill>
          <a:blip r:embed="rId3"/>
          <a:stretch>
            <a:fillRect/>
          </a:stretch>
        </p:blipFill>
        <p:spPr>
          <a:xfrm>
            <a:off x="774514" y="3429000"/>
            <a:ext cx="10907734" cy="2577662"/>
          </a:xfrm>
          <a:prstGeom prst="rect">
            <a:avLst/>
          </a:prstGeom>
        </p:spPr>
      </p:pic>
    </p:spTree>
    <p:extLst>
      <p:ext uri="{BB962C8B-B14F-4D97-AF65-F5344CB8AC3E}">
        <p14:creationId xmlns:p14="http://schemas.microsoft.com/office/powerpoint/2010/main" val="2442230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034298DE-A7F0-194F-BA98-953BFAE57915}"/>
              </a:ext>
            </a:extLst>
          </p:cNvPr>
          <p:cNvSpPr>
            <a:spLocks noGrp="1"/>
          </p:cNvSpPr>
          <p:nvPr>
            <p:ph type="subTitle" idx="1"/>
          </p:nvPr>
        </p:nvSpPr>
        <p:spPr>
          <a:xfrm>
            <a:off x="1334814" y="3452648"/>
            <a:ext cx="10160834" cy="1655762"/>
          </a:xfrm>
        </p:spPr>
        <p:txBody>
          <a:bodyPr>
            <a:normAutofit/>
          </a:bodyPr>
          <a:lstStyle/>
          <a:p>
            <a:r>
              <a:rPr kumimoji="1" lang="en-US" altLang="zh-CN" dirty="0"/>
              <a:t>Microsoft Research India</a:t>
            </a:r>
            <a:r>
              <a:rPr kumimoji="1" lang="zh-CN" altLang="en-US" dirty="0"/>
              <a:t>，</a:t>
            </a:r>
            <a:r>
              <a:rPr kumimoji="1" lang="en-US" altLang="zh-CN" dirty="0"/>
              <a:t>Microsoft </a:t>
            </a:r>
            <a:r>
              <a:rPr kumimoji="1" lang="zh-CN" altLang="en-US" dirty="0"/>
              <a:t>，</a:t>
            </a:r>
            <a:r>
              <a:rPr kumimoji="1" lang="en-US" altLang="zh-CN" dirty="0"/>
              <a:t>Intel </a:t>
            </a:r>
            <a:endParaRPr lang="en-US" altLang="zh-CN" dirty="0"/>
          </a:p>
          <a:p>
            <a:r>
              <a:rPr kumimoji="1" lang="zh-CN" altLang="en-US" dirty="0"/>
              <a:t>关键词：</a:t>
            </a:r>
            <a:r>
              <a:rPr lang="en-US" altLang="zh-CN" dirty="0"/>
              <a:t>SQL</a:t>
            </a:r>
            <a:r>
              <a:rPr lang="zh-CN" altLang="en-US" dirty="0"/>
              <a:t>，</a:t>
            </a:r>
            <a:r>
              <a:rPr lang="en-US" altLang="zh-CN" dirty="0"/>
              <a:t>Queries</a:t>
            </a:r>
          </a:p>
          <a:p>
            <a:r>
              <a:rPr lang="zh-CN" altLang="en-US" dirty="0"/>
              <a:t>主要讨论如何通过优化 </a:t>
            </a:r>
            <a:r>
              <a:rPr lang="en-US" altLang="zh-CN" dirty="0"/>
              <a:t>SQL </a:t>
            </a:r>
            <a:r>
              <a:rPr lang="zh-CN" altLang="en-US" dirty="0"/>
              <a:t>的执行方案以消除冗余的 </a:t>
            </a:r>
            <a:r>
              <a:rPr lang="en-US" altLang="zh-CN" dirty="0"/>
              <a:t>I/O </a:t>
            </a:r>
            <a:r>
              <a:rPr lang="zh-CN" altLang="en-US" dirty="0"/>
              <a:t>操作，提升性能</a:t>
            </a:r>
            <a:endParaRPr kumimoji="1" lang="zh-CN" altLang="en-US" dirty="0"/>
          </a:p>
        </p:txBody>
      </p:sp>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1015583" y="926353"/>
            <a:ext cx="10160834" cy="1655762"/>
          </a:xfrm>
        </p:spPr>
        <p:txBody>
          <a:bodyPr>
            <a:normAutofit fontScale="90000"/>
          </a:bodyPr>
          <a:lstStyle/>
          <a:p>
            <a:r>
              <a:rPr lang="en-US" altLang="zh-CN" sz="4000" dirty="0"/>
              <a:t>Generalized Sub-Query Fusion for Eliminating Redundant I/O from Big-Data Queries</a:t>
            </a:r>
            <a:br>
              <a:rPr lang="en-US" altLang="zh-CN" sz="4000" dirty="0"/>
            </a:br>
            <a:endParaRPr lang="zh-CN" altLang="en-US" sz="4000" dirty="0"/>
          </a:p>
        </p:txBody>
      </p:sp>
    </p:spTree>
    <p:extLst>
      <p:ext uri="{BB962C8B-B14F-4D97-AF65-F5344CB8AC3E}">
        <p14:creationId xmlns:p14="http://schemas.microsoft.com/office/powerpoint/2010/main" val="415207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fontScale="90000"/>
          </a:bodyPr>
          <a:lstStyle/>
          <a:p>
            <a:pPr algn="l"/>
            <a:r>
              <a:rPr lang="en-US" altLang="zh-CN" sz="5400" dirty="0">
                <a:solidFill>
                  <a:schemeClr val="bg1">
                    <a:lumMod val="50000"/>
                  </a:schemeClr>
                </a:solidFill>
              </a:rPr>
              <a:t>Challenge: limited NIC abstraction </a:t>
            </a:r>
            <a:endParaRPr lang="zh-CN" altLang="en-US" sz="5400" dirty="0">
              <a:solidFill>
                <a:schemeClr val="bg1">
                  <a:lumMod val="50000"/>
                </a:schemeClr>
              </a:solidFill>
            </a:endParaRPr>
          </a:p>
        </p:txBody>
      </p:sp>
      <p:sp>
        <p:nvSpPr>
          <p:cNvPr id="6" name="副标题 2">
            <a:extLst>
              <a:ext uri="{FF2B5EF4-FFF2-40B4-BE49-F238E27FC236}">
                <a16:creationId xmlns:a16="http://schemas.microsoft.com/office/drawing/2014/main" id="{DDA88A9A-BFD8-DC4B-83DC-4BA317DC0A42}"/>
              </a:ext>
            </a:extLst>
          </p:cNvPr>
          <p:cNvSpPr>
            <a:spLocks noGrp="1"/>
          </p:cNvSpPr>
          <p:nvPr>
            <p:ph type="subTitle" idx="1"/>
          </p:nvPr>
        </p:nvSpPr>
        <p:spPr>
          <a:xfrm>
            <a:off x="403638" y="1579316"/>
            <a:ext cx="6146054" cy="4921080"/>
          </a:xfrm>
        </p:spPr>
        <p:txBody>
          <a:bodyPr>
            <a:normAutofit/>
          </a:bodyPr>
          <a:lstStyle/>
          <a:p>
            <a:pPr marL="342900" indent="-342900" algn="l">
              <a:lnSpc>
                <a:spcPct val="150000"/>
              </a:lnSpc>
              <a:buFont typeface="Arial" panose="020B0604020202020204" pitchFamily="34" charset="0"/>
              <a:buChar char="•"/>
            </a:pPr>
            <a:r>
              <a:rPr lang="en-US" altLang="zh-CN" dirty="0"/>
              <a:t>NIC</a:t>
            </a:r>
            <a:r>
              <a:rPr lang="zh-CN" altLang="en-US" dirty="0"/>
              <a:t>只有简单的抽象</a:t>
            </a:r>
            <a:endParaRPr lang="en-US" altLang="zh-CN" dirty="0"/>
          </a:p>
          <a:p>
            <a:pPr marL="800100" lvl="1" indent="-342900" algn="l">
              <a:lnSpc>
                <a:spcPct val="150000"/>
              </a:lnSpc>
              <a:buFont typeface="Wingdings" pitchFamily="2" charset="2"/>
              <a:buChar char="ü"/>
            </a:pPr>
            <a:r>
              <a:rPr lang="en-US" altLang="zh-CN" dirty="0"/>
              <a:t>memory read/write</a:t>
            </a:r>
            <a:endParaRPr lang="zh-CN" altLang="en-US" dirty="0"/>
          </a:p>
          <a:p>
            <a:pPr marL="342900" indent="-342900" algn="l">
              <a:lnSpc>
                <a:spcPct val="150000"/>
              </a:lnSpc>
              <a:buFont typeface="Arial" panose="020B0604020202020204" pitchFamily="34" charset="0"/>
              <a:buChar char="•"/>
            </a:pPr>
            <a:r>
              <a:rPr lang="zh-CN" altLang="en-US" dirty="0"/>
              <a:t>仅仅对简单数据结构实现加速</a:t>
            </a:r>
            <a:endParaRPr lang="en-US" altLang="zh-CN" dirty="0"/>
          </a:p>
          <a:p>
            <a:pPr marL="800100" lvl="1" indent="-342900" algn="l">
              <a:lnSpc>
                <a:spcPct val="150000"/>
              </a:lnSpc>
              <a:buFont typeface="Wingdings" pitchFamily="2" charset="2"/>
              <a:buChar char="ü"/>
            </a:pPr>
            <a:r>
              <a:rPr lang="en-US" altLang="zh-CN" dirty="0" err="1"/>
              <a:t>HashTable</a:t>
            </a:r>
            <a:endParaRPr lang="en-US" altLang="zh-CN" b="1" dirty="0"/>
          </a:p>
          <a:p>
            <a:pPr marL="342900" indent="-342900" algn="l">
              <a:lnSpc>
                <a:spcPct val="150000"/>
              </a:lnSpc>
              <a:buFont typeface="Arial" panose="020B0604020202020204" pitchFamily="34" charset="0"/>
              <a:buChar char="•"/>
            </a:pPr>
            <a:r>
              <a:rPr lang="zh-CN" altLang="en-US" dirty="0"/>
              <a:t>复杂的数据结构</a:t>
            </a:r>
            <a:endParaRPr lang="en-US" altLang="zh-CN" dirty="0"/>
          </a:p>
          <a:p>
            <a:pPr marL="800100" lvl="1" indent="-342900" algn="l">
              <a:lnSpc>
                <a:spcPct val="150000"/>
              </a:lnSpc>
              <a:buFont typeface="Wingdings" pitchFamily="2" charset="2"/>
              <a:buChar char="ü"/>
            </a:pPr>
            <a:r>
              <a:rPr lang="en-US" altLang="zh-CN" dirty="0"/>
              <a:t>B+</a:t>
            </a:r>
            <a:r>
              <a:rPr lang="zh-CN" altLang="en-US" dirty="0"/>
              <a:t>树，</a:t>
            </a:r>
            <a:r>
              <a:rPr lang="en-US" altLang="zh-CN" dirty="0"/>
              <a:t> O(log(n))</a:t>
            </a:r>
            <a:endParaRPr kumimoji="1" lang="en-US" altLang="zh-CN" dirty="0"/>
          </a:p>
        </p:txBody>
      </p:sp>
      <p:pic>
        <p:nvPicPr>
          <p:cNvPr id="4" name="图片 3">
            <a:extLst>
              <a:ext uri="{FF2B5EF4-FFF2-40B4-BE49-F238E27FC236}">
                <a16:creationId xmlns:a16="http://schemas.microsoft.com/office/drawing/2014/main" id="{D7A66158-520E-FD41-9FC4-9017428EFA6D}"/>
              </a:ext>
            </a:extLst>
          </p:cNvPr>
          <p:cNvPicPr>
            <a:picLocks noChangeAspect="1"/>
          </p:cNvPicPr>
          <p:nvPr/>
        </p:nvPicPr>
        <p:blipFill>
          <a:blip r:embed="rId3"/>
          <a:stretch>
            <a:fillRect/>
          </a:stretch>
        </p:blipFill>
        <p:spPr>
          <a:xfrm>
            <a:off x="5816636" y="1295354"/>
            <a:ext cx="5262181" cy="2493796"/>
          </a:xfrm>
          <a:prstGeom prst="rect">
            <a:avLst/>
          </a:prstGeom>
        </p:spPr>
      </p:pic>
      <p:pic>
        <p:nvPicPr>
          <p:cNvPr id="7" name="图片 6">
            <a:extLst>
              <a:ext uri="{FF2B5EF4-FFF2-40B4-BE49-F238E27FC236}">
                <a16:creationId xmlns:a16="http://schemas.microsoft.com/office/drawing/2014/main" id="{CE8D3C80-0B75-424E-B393-8DC8499987DE}"/>
              </a:ext>
            </a:extLst>
          </p:cNvPr>
          <p:cNvPicPr>
            <a:picLocks noChangeAspect="1"/>
          </p:cNvPicPr>
          <p:nvPr/>
        </p:nvPicPr>
        <p:blipFill>
          <a:blip r:embed="rId4"/>
          <a:stretch>
            <a:fillRect/>
          </a:stretch>
        </p:blipFill>
        <p:spPr>
          <a:xfrm>
            <a:off x="5816636" y="4073112"/>
            <a:ext cx="5511835" cy="2488774"/>
          </a:xfrm>
          <a:prstGeom prst="rect">
            <a:avLst/>
          </a:prstGeom>
        </p:spPr>
      </p:pic>
    </p:spTree>
    <p:extLst>
      <p:ext uri="{BB962C8B-B14F-4D97-AF65-F5344CB8AC3E}">
        <p14:creationId xmlns:p14="http://schemas.microsoft.com/office/powerpoint/2010/main" val="365922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normAutofit/>
          </a:bodyPr>
          <a:lstStyle/>
          <a:p>
            <a:pPr algn="l"/>
            <a:r>
              <a:rPr lang="en-US" altLang="zh-CN" sz="5400" dirty="0">
                <a:solidFill>
                  <a:schemeClr val="bg1">
                    <a:lumMod val="50000"/>
                  </a:schemeClr>
                </a:solidFill>
              </a:rPr>
              <a:t>Existing systems adopt caching </a:t>
            </a:r>
            <a:endParaRPr lang="zh-CN" altLang="en-US" sz="5400" dirty="0">
              <a:solidFill>
                <a:schemeClr val="bg1">
                  <a:lumMod val="50000"/>
                </a:schemeClr>
              </a:solidFill>
            </a:endParaRPr>
          </a:p>
        </p:txBody>
      </p:sp>
      <p:sp>
        <p:nvSpPr>
          <p:cNvPr id="6" name="副标题 2">
            <a:extLst>
              <a:ext uri="{FF2B5EF4-FFF2-40B4-BE49-F238E27FC236}">
                <a16:creationId xmlns:a16="http://schemas.microsoft.com/office/drawing/2014/main" id="{87A390D1-5FAF-1A45-B3F4-6816F9EFE7AE}"/>
              </a:ext>
            </a:extLst>
          </p:cNvPr>
          <p:cNvSpPr>
            <a:spLocks noGrp="1"/>
          </p:cNvSpPr>
          <p:nvPr>
            <p:ph type="subTitle" idx="1"/>
          </p:nvPr>
        </p:nvSpPr>
        <p:spPr>
          <a:xfrm>
            <a:off x="403637" y="1579316"/>
            <a:ext cx="7468153" cy="4921080"/>
          </a:xfrm>
        </p:spPr>
        <p:txBody>
          <a:bodyPr>
            <a:normAutofit/>
          </a:bodyPr>
          <a:lstStyle/>
          <a:p>
            <a:pPr marL="342900" indent="-342900" algn="l">
              <a:lnSpc>
                <a:spcPct val="150000"/>
              </a:lnSpc>
              <a:buFont typeface="Arial" panose="020B0604020202020204" pitchFamily="34" charset="0"/>
              <a:buChar char="•"/>
            </a:pPr>
            <a:r>
              <a:rPr lang="zh-CN" altLang="en-US" dirty="0"/>
              <a:t>在客户端使用</a:t>
            </a:r>
            <a:r>
              <a:rPr lang="en-US" altLang="zh-CN" dirty="0"/>
              <a:t>cache</a:t>
            </a:r>
          </a:p>
          <a:p>
            <a:pPr marL="800100" lvl="1" indent="-342900" algn="l">
              <a:lnSpc>
                <a:spcPct val="150000"/>
              </a:lnSpc>
              <a:buFont typeface="Wingdings" pitchFamily="2" charset="2"/>
              <a:buChar char="ü"/>
            </a:pPr>
            <a:r>
              <a:rPr lang="en-US" altLang="zh-CN" dirty="0" err="1"/>
              <a:t>FaRM</a:t>
            </a:r>
            <a:r>
              <a:rPr lang="zh-CN" altLang="en-US" dirty="0"/>
              <a:t> </a:t>
            </a:r>
            <a:r>
              <a:rPr lang="en-US" altLang="zh-CN" dirty="0"/>
              <a:t>SOSP15</a:t>
            </a:r>
            <a:r>
              <a:rPr lang="zh-CN" altLang="en-US" dirty="0"/>
              <a:t>、</a:t>
            </a:r>
            <a:r>
              <a:rPr lang="en-US" altLang="zh-CN" dirty="0"/>
              <a:t>SIGMOD19</a:t>
            </a:r>
            <a:r>
              <a:rPr lang="zh-CN" altLang="en-US" dirty="0"/>
              <a:t>，</a:t>
            </a:r>
            <a:r>
              <a:rPr lang="en-US" altLang="zh-CN" dirty="0"/>
              <a:t>Cell</a:t>
            </a:r>
            <a:r>
              <a:rPr lang="zh-CN" altLang="en-US" dirty="0"/>
              <a:t> </a:t>
            </a:r>
            <a:r>
              <a:rPr lang="en-US" altLang="zh-CN" dirty="0"/>
              <a:t>ATC16</a:t>
            </a:r>
          </a:p>
          <a:p>
            <a:pPr marL="800100" lvl="1" indent="-342900" algn="l">
              <a:lnSpc>
                <a:spcPct val="150000"/>
              </a:lnSpc>
              <a:buFont typeface="Wingdings" pitchFamily="2" charset="2"/>
              <a:buChar char="ü"/>
            </a:pPr>
            <a:r>
              <a:rPr lang="en-US" altLang="zh-CN" dirty="0"/>
              <a:t>B+</a:t>
            </a:r>
            <a:r>
              <a:rPr lang="zh-CN" altLang="en-US" dirty="0"/>
              <a:t>树索引缓存有巨大的客户端内存消耗</a:t>
            </a:r>
            <a:endParaRPr lang="en-US" altLang="zh-CN" dirty="0"/>
          </a:p>
          <a:p>
            <a:pPr marL="800100" lvl="1" indent="-342900" algn="l">
              <a:lnSpc>
                <a:spcPct val="150000"/>
              </a:lnSpc>
              <a:buFont typeface="Wingdings" pitchFamily="2" charset="2"/>
              <a:buChar char="ü"/>
            </a:pPr>
            <a:r>
              <a:rPr lang="en-US" altLang="zh-CN" dirty="0"/>
              <a:t>B+</a:t>
            </a:r>
            <a:r>
              <a:rPr lang="zh-CN" altLang="en-US" dirty="0"/>
              <a:t>树缓存不命中开销巨大</a:t>
            </a:r>
            <a:endParaRPr lang="en-US" altLang="zh-CN" dirty="0"/>
          </a:p>
          <a:p>
            <a:pPr marL="800100" lvl="1" indent="-342900" algn="l">
              <a:lnSpc>
                <a:spcPct val="150000"/>
              </a:lnSpc>
              <a:buFont typeface="Wingdings" pitchFamily="2" charset="2"/>
              <a:buChar char="ü"/>
            </a:pPr>
            <a:r>
              <a:rPr lang="en-US" altLang="zh-CN" dirty="0"/>
              <a:t>…</a:t>
            </a:r>
          </a:p>
        </p:txBody>
      </p:sp>
      <p:sp>
        <p:nvSpPr>
          <p:cNvPr id="7" name="矩形 6">
            <a:extLst>
              <a:ext uri="{FF2B5EF4-FFF2-40B4-BE49-F238E27FC236}">
                <a16:creationId xmlns:a16="http://schemas.microsoft.com/office/drawing/2014/main" id="{A8573A69-D862-8545-899B-F014A057952D}"/>
              </a:ext>
            </a:extLst>
          </p:cNvPr>
          <p:cNvSpPr/>
          <p:nvPr/>
        </p:nvSpPr>
        <p:spPr>
          <a:xfrm>
            <a:off x="491130" y="4986296"/>
            <a:ext cx="11209740" cy="584775"/>
          </a:xfrm>
          <a:prstGeom prst="rect">
            <a:avLst/>
          </a:prstGeom>
        </p:spPr>
        <p:txBody>
          <a:bodyPr wrap="square">
            <a:spAutoFit/>
          </a:bodyPr>
          <a:lstStyle/>
          <a:p>
            <a:r>
              <a:rPr lang="en-US" altLang="zh-CN" sz="3200" dirty="0">
                <a:solidFill>
                  <a:srgbClr val="FF0000"/>
                </a:solidFill>
                <a:latin typeface="+mj-lt"/>
                <a:ea typeface="+mj-ea"/>
                <a:cs typeface="+mj-cs"/>
              </a:rPr>
              <a:t>Tree is not a proper structure for RDMA-based index cache</a:t>
            </a:r>
            <a:r>
              <a:rPr lang="zh-CN" altLang="en-US" sz="3200" dirty="0">
                <a:solidFill>
                  <a:srgbClr val="FF0000"/>
                </a:solidFill>
                <a:latin typeface="+mj-lt"/>
                <a:ea typeface="+mj-ea"/>
                <a:cs typeface="+mj-cs"/>
              </a:rPr>
              <a:t>！</a:t>
            </a:r>
            <a:r>
              <a:rPr lang="en-US" altLang="zh-CN" sz="3200" dirty="0">
                <a:solidFill>
                  <a:srgbClr val="FF0000"/>
                </a:solidFill>
                <a:latin typeface="+mj-lt"/>
                <a:ea typeface="+mj-ea"/>
                <a:cs typeface="+mj-cs"/>
              </a:rPr>
              <a:t> </a:t>
            </a:r>
          </a:p>
        </p:txBody>
      </p:sp>
    </p:spTree>
    <p:extLst>
      <p:ext uri="{BB962C8B-B14F-4D97-AF65-F5344CB8AC3E}">
        <p14:creationId xmlns:p14="http://schemas.microsoft.com/office/powerpoint/2010/main" val="7957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lstStyle/>
          <a:p>
            <a:pPr algn="l"/>
            <a:r>
              <a:rPr lang="en-US" altLang="zh-CN" sz="5400" dirty="0" err="1">
                <a:solidFill>
                  <a:schemeClr val="bg1">
                    <a:lumMod val="50000"/>
                  </a:schemeClr>
                </a:solidFill>
              </a:rPr>
              <a:t>Xstore</a:t>
            </a:r>
            <a:endParaRPr lang="zh-CN" altLang="en-US" sz="5400" dirty="0">
              <a:solidFill>
                <a:schemeClr val="bg1">
                  <a:lumMod val="50000"/>
                </a:schemeClr>
              </a:solidFill>
            </a:endParaRPr>
          </a:p>
        </p:txBody>
      </p:sp>
      <p:pic>
        <p:nvPicPr>
          <p:cNvPr id="3" name="图片 2">
            <a:extLst>
              <a:ext uri="{FF2B5EF4-FFF2-40B4-BE49-F238E27FC236}">
                <a16:creationId xmlns:a16="http://schemas.microsoft.com/office/drawing/2014/main" id="{9D4D7800-BB06-2242-969E-E73D0A2D6CCF}"/>
              </a:ext>
            </a:extLst>
          </p:cNvPr>
          <p:cNvPicPr>
            <a:picLocks noChangeAspect="1"/>
          </p:cNvPicPr>
          <p:nvPr/>
        </p:nvPicPr>
        <p:blipFill>
          <a:blip r:embed="rId3"/>
          <a:stretch>
            <a:fillRect/>
          </a:stretch>
        </p:blipFill>
        <p:spPr>
          <a:xfrm>
            <a:off x="1337004" y="1446077"/>
            <a:ext cx="9173436" cy="4426225"/>
          </a:xfrm>
          <a:prstGeom prst="rect">
            <a:avLst/>
          </a:prstGeom>
        </p:spPr>
      </p:pic>
    </p:spTree>
    <p:extLst>
      <p:ext uri="{BB962C8B-B14F-4D97-AF65-F5344CB8AC3E}">
        <p14:creationId xmlns:p14="http://schemas.microsoft.com/office/powerpoint/2010/main" val="128610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lstStyle/>
          <a:p>
            <a:pPr algn="l"/>
            <a:r>
              <a:rPr lang="en-US" altLang="zh-CN" sz="5400" dirty="0" err="1">
                <a:solidFill>
                  <a:schemeClr val="bg1">
                    <a:lumMod val="50000"/>
                  </a:schemeClr>
                </a:solidFill>
              </a:rPr>
              <a:t>Xstore</a:t>
            </a:r>
            <a:r>
              <a:rPr lang="en-US" altLang="zh-CN" sz="5400" dirty="0">
                <a:solidFill>
                  <a:schemeClr val="bg1">
                    <a:lumMod val="50000"/>
                  </a:schemeClr>
                </a:solidFill>
              </a:rPr>
              <a:t>: learned index in cache</a:t>
            </a:r>
            <a:endParaRPr lang="zh-CN" altLang="en-US" sz="5400" dirty="0">
              <a:solidFill>
                <a:schemeClr val="bg1">
                  <a:lumMod val="50000"/>
                </a:schemeClr>
              </a:solidFill>
            </a:endParaRPr>
          </a:p>
        </p:txBody>
      </p:sp>
      <p:pic>
        <p:nvPicPr>
          <p:cNvPr id="4" name="图片 3">
            <a:extLst>
              <a:ext uri="{FF2B5EF4-FFF2-40B4-BE49-F238E27FC236}">
                <a16:creationId xmlns:a16="http://schemas.microsoft.com/office/drawing/2014/main" id="{6C61462F-397C-7E44-A3E4-D6A90191319A}"/>
              </a:ext>
            </a:extLst>
          </p:cNvPr>
          <p:cNvPicPr>
            <a:picLocks noChangeAspect="1"/>
          </p:cNvPicPr>
          <p:nvPr/>
        </p:nvPicPr>
        <p:blipFill>
          <a:blip r:embed="rId2"/>
          <a:stretch>
            <a:fillRect/>
          </a:stretch>
        </p:blipFill>
        <p:spPr>
          <a:xfrm>
            <a:off x="2573882" y="1142883"/>
            <a:ext cx="7543419" cy="2139317"/>
          </a:xfrm>
          <a:prstGeom prst="rect">
            <a:avLst/>
          </a:prstGeom>
        </p:spPr>
      </p:pic>
      <p:pic>
        <p:nvPicPr>
          <p:cNvPr id="6" name="图片 5">
            <a:extLst>
              <a:ext uri="{FF2B5EF4-FFF2-40B4-BE49-F238E27FC236}">
                <a16:creationId xmlns:a16="http://schemas.microsoft.com/office/drawing/2014/main" id="{478C07D5-FD8C-8B4B-97DE-17750B2DB675}"/>
              </a:ext>
            </a:extLst>
          </p:cNvPr>
          <p:cNvPicPr>
            <a:picLocks noChangeAspect="1"/>
          </p:cNvPicPr>
          <p:nvPr/>
        </p:nvPicPr>
        <p:blipFill>
          <a:blip r:embed="rId3"/>
          <a:stretch>
            <a:fillRect/>
          </a:stretch>
        </p:blipFill>
        <p:spPr>
          <a:xfrm>
            <a:off x="0" y="3776877"/>
            <a:ext cx="5998092" cy="2795337"/>
          </a:xfrm>
          <a:prstGeom prst="rect">
            <a:avLst/>
          </a:prstGeom>
        </p:spPr>
      </p:pic>
      <p:pic>
        <p:nvPicPr>
          <p:cNvPr id="9" name="图片 8">
            <a:extLst>
              <a:ext uri="{FF2B5EF4-FFF2-40B4-BE49-F238E27FC236}">
                <a16:creationId xmlns:a16="http://schemas.microsoft.com/office/drawing/2014/main" id="{55EA502E-2B88-F242-9663-CB1C9475A48B}"/>
              </a:ext>
            </a:extLst>
          </p:cNvPr>
          <p:cNvPicPr>
            <a:picLocks noChangeAspect="1"/>
          </p:cNvPicPr>
          <p:nvPr/>
        </p:nvPicPr>
        <p:blipFill>
          <a:blip r:embed="rId4"/>
          <a:stretch>
            <a:fillRect/>
          </a:stretch>
        </p:blipFill>
        <p:spPr>
          <a:xfrm>
            <a:off x="5840983" y="3982899"/>
            <a:ext cx="6227767" cy="2383291"/>
          </a:xfrm>
          <a:prstGeom prst="rect">
            <a:avLst/>
          </a:prstGeom>
        </p:spPr>
      </p:pic>
    </p:spTree>
    <p:extLst>
      <p:ext uri="{BB962C8B-B14F-4D97-AF65-F5344CB8AC3E}">
        <p14:creationId xmlns:p14="http://schemas.microsoft.com/office/powerpoint/2010/main" val="355645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84DAF24C-E3C7-154C-8F28-A60A43615B04}"/>
              </a:ext>
            </a:extLst>
          </p:cNvPr>
          <p:cNvGrpSpPr/>
          <p:nvPr/>
        </p:nvGrpSpPr>
        <p:grpSpPr>
          <a:xfrm>
            <a:off x="3684103" y="1523310"/>
            <a:ext cx="8608083" cy="4612447"/>
            <a:chOff x="3204093" y="1523310"/>
            <a:chExt cx="9088094" cy="4385047"/>
          </a:xfrm>
        </p:grpSpPr>
        <p:pic>
          <p:nvPicPr>
            <p:cNvPr id="3" name="图片 2">
              <a:extLst>
                <a:ext uri="{FF2B5EF4-FFF2-40B4-BE49-F238E27FC236}">
                  <a16:creationId xmlns:a16="http://schemas.microsoft.com/office/drawing/2014/main" id="{9D4D7800-BB06-2242-969E-E73D0A2D6CCF}"/>
                </a:ext>
              </a:extLst>
            </p:cNvPr>
            <p:cNvPicPr>
              <a:picLocks noChangeAspect="1"/>
            </p:cNvPicPr>
            <p:nvPr/>
          </p:nvPicPr>
          <p:blipFill>
            <a:blip r:embed="rId3"/>
            <a:stretch>
              <a:fillRect/>
            </a:stretch>
          </p:blipFill>
          <p:spPr>
            <a:xfrm>
              <a:off x="3204093" y="1523310"/>
              <a:ext cx="9088094" cy="4385047"/>
            </a:xfrm>
            <a:prstGeom prst="rect">
              <a:avLst/>
            </a:prstGeom>
          </p:spPr>
        </p:pic>
        <p:sp>
          <p:nvSpPr>
            <p:cNvPr id="8" name="同心圆 7">
              <a:extLst>
                <a:ext uri="{FF2B5EF4-FFF2-40B4-BE49-F238E27FC236}">
                  <a16:creationId xmlns:a16="http://schemas.microsoft.com/office/drawing/2014/main" id="{0DF59646-E164-474E-9071-ECCF17F96371}"/>
                </a:ext>
              </a:extLst>
            </p:cNvPr>
            <p:cNvSpPr/>
            <p:nvPr/>
          </p:nvSpPr>
          <p:spPr>
            <a:xfrm>
              <a:off x="7499264" y="1545855"/>
              <a:ext cx="2266122" cy="2210244"/>
            </a:xfrm>
            <a:prstGeom prst="donut">
              <a:avLst>
                <a:gd name="adj" fmla="val 0"/>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solidFill>
                  <a:schemeClr val="tx1"/>
                </a:solidFill>
              </a:endParaRPr>
            </a:p>
          </p:txBody>
        </p:sp>
        <p:sp>
          <p:nvSpPr>
            <p:cNvPr id="10" name="同心圆 9">
              <a:extLst>
                <a:ext uri="{FF2B5EF4-FFF2-40B4-BE49-F238E27FC236}">
                  <a16:creationId xmlns:a16="http://schemas.microsoft.com/office/drawing/2014/main" id="{EA7B1A02-1123-954D-8716-74069B01E225}"/>
                </a:ext>
              </a:extLst>
            </p:cNvPr>
            <p:cNvSpPr/>
            <p:nvPr/>
          </p:nvSpPr>
          <p:spPr>
            <a:xfrm>
              <a:off x="3472802" y="1671751"/>
              <a:ext cx="3868902" cy="3794618"/>
            </a:xfrm>
            <a:prstGeom prst="donut">
              <a:avLst>
                <a:gd name="adj" fmla="val 0"/>
              </a:avLst>
            </a:prstGeom>
            <a:solidFill>
              <a:srgbClr val="C00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solidFill>
                  <a:schemeClr val="tx1"/>
                </a:solidFill>
              </a:endParaRPr>
            </a:p>
          </p:txBody>
        </p:sp>
        <p:sp>
          <p:nvSpPr>
            <p:cNvPr id="11" name="同心圆 10">
              <a:extLst>
                <a:ext uri="{FF2B5EF4-FFF2-40B4-BE49-F238E27FC236}">
                  <a16:creationId xmlns:a16="http://schemas.microsoft.com/office/drawing/2014/main" id="{FBC26BC3-43E3-9744-B690-696D33429E2A}"/>
                </a:ext>
              </a:extLst>
            </p:cNvPr>
            <p:cNvSpPr/>
            <p:nvPr/>
          </p:nvSpPr>
          <p:spPr>
            <a:xfrm>
              <a:off x="7341704" y="3569060"/>
              <a:ext cx="2423682" cy="1055949"/>
            </a:xfrm>
            <a:prstGeom prst="donut">
              <a:avLst>
                <a:gd name="adj" fmla="val 0"/>
              </a:avLst>
            </a:prstGeom>
            <a:solidFill>
              <a:srgbClr val="C00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solidFill>
                  <a:schemeClr val="tx1"/>
                </a:solidFill>
              </a:endParaRPr>
            </a:p>
          </p:txBody>
        </p:sp>
      </p:grpSp>
      <p:sp>
        <p:nvSpPr>
          <p:cNvPr id="5" name="标题 4">
            <a:extLst>
              <a:ext uri="{FF2B5EF4-FFF2-40B4-BE49-F238E27FC236}">
                <a16:creationId xmlns:a16="http://schemas.microsoft.com/office/drawing/2014/main" id="{9249380A-9550-6743-9E27-0FA46C02692B}"/>
              </a:ext>
            </a:extLst>
          </p:cNvPr>
          <p:cNvSpPr>
            <a:spLocks noGrp="1"/>
          </p:cNvSpPr>
          <p:nvPr>
            <p:ph type="ctrTitle"/>
          </p:nvPr>
        </p:nvSpPr>
        <p:spPr>
          <a:xfrm>
            <a:off x="0" y="0"/>
            <a:ext cx="9144000" cy="1049791"/>
          </a:xfrm>
        </p:spPr>
        <p:txBody>
          <a:bodyPr/>
          <a:lstStyle/>
          <a:p>
            <a:pPr algn="l"/>
            <a:r>
              <a:rPr lang="en-US" altLang="zh-CN" sz="5400" dirty="0" err="1">
                <a:solidFill>
                  <a:schemeClr val="bg1">
                    <a:lumMod val="50000"/>
                  </a:schemeClr>
                </a:solidFill>
              </a:rPr>
              <a:t>Xstore</a:t>
            </a:r>
            <a:r>
              <a:rPr lang="en-US" altLang="zh-CN" sz="5400" dirty="0">
                <a:solidFill>
                  <a:schemeClr val="bg1">
                    <a:lumMod val="50000"/>
                  </a:schemeClr>
                </a:solidFill>
              </a:rPr>
              <a:t>: learned index in cache</a:t>
            </a:r>
            <a:endParaRPr lang="zh-CN" altLang="en-US" sz="5400" dirty="0">
              <a:solidFill>
                <a:schemeClr val="bg1">
                  <a:lumMod val="50000"/>
                </a:schemeClr>
              </a:solidFill>
            </a:endParaRPr>
          </a:p>
        </p:txBody>
      </p:sp>
      <p:sp>
        <p:nvSpPr>
          <p:cNvPr id="9" name="矩形 8">
            <a:extLst>
              <a:ext uri="{FF2B5EF4-FFF2-40B4-BE49-F238E27FC236}">
                <a16:creationId xmlns:a16="http://schemas.microsoft.com/office/drawing/2014/main" id="{2AD1695C-D6D3-C241-84BE-1E390EEFE837}"/>
              </a:ext>
            </a:extLst>
          </p:cNvPr>
          <p:cNvSpPr/>
          <p:nvPr/>
        </p:nvSpPr>
        <p:spPr>
          <a:xfrm>
            <a:off x="37558" y="1542987"/>
            <a:ext cx="3901059" cy="3461717"/>
          </a:xfrm>
          <a:prstGeom prst="rect">
            <a:avLst/>
          </a:prstGeom>
        </p:spPr>
        <p:txBody>
          <a:bodyPr wrap="square">
            <a:spAutoFit/>
          </a:bodyPr>
          <a:lstStyle/>
          <a:p>
            <a:pPr marL="285750" indent="-285750">
              <a:lnSpc>
                <a:spcPct val="150000"/>
              </a:lnSpc>
              <a:buFont typeface="Arial" panose="020B0604020202020204" pitchFamily="34" charset="0"/>
              <a:buChar char="•"/>
            </a:pPr>
            <a:r>
              <a:rPr kumimoji="1" lang="zh-CN" altLang="en-US" sz="2400" dirty="0"/>
              <a:t>两层</a:t>
            </a:r>
            <a:r>
              <a:rPr kumimoji="1" lang="en-US" altLang="zh-CN" sz="2400" dirty="0"/>
              <a:t>NN+</a:t>
            </a:r>
            <a:r>
              <a:rPr kumimoji="1" lang="zh-CN" altLang="en-US" sz="2400" dirty="0"/>
              <a:t>线性模型</a:t>
            </a:r>
            <a:endParaRPr kumimoji="1" lang="en-US" altLang="zh-CN" sz="2400" dirty="0"/>
          </a:p>
          <a:p>
            <a:pPr marL="285750" indent="-285750">
              <a:lnSpc>
                <a:spcPct val="150000"/>
              </a:lnSpc>
              <a:buFont typeface="Arial" panose="020B0604020202020204" pitchFamily="34" charset="0"/>
              <a:buChar char="•"/>
            </a:pPr>
            <a:r>
              <a:rPr kumimoji="1" lang="zh-CN" altLang="en-US" sz="2400" dirty="0"/>
              <a:t>目前</a:t>
            </a:r>
            <a:r>
              <a:rPr kumimoji="1" lang="en-US" altLang="zh-CN" sz="2400" dirty="0"/>
              <a:t>Leaned</a:t>
            </a:r>
            <a:r>
              <a:rPr kumimoji="1" lang="zh-CN" altLang="en-US" sz="2400" dirty="0"/>
              <a:t> </a:t>
            </a:r>
            <a:r>
              <a:rPr kumimoji="1" lang="en-US" altLang="zh-CN" sz="2400" dirty="0"/>
              <a:t>Index</a:t>
            </a:r>
          </a:p>
          <a:p>
            <a:pPr marL="800100" lvl="1" indent="-342900">
              <a:lnSpc>
                <a:spcPct val="150000"/>
              </a:lnSpc>
              <a:buFont typeface="Wingdings" pitchFamily="2" charset="2"/>
              <a:buChar char="ü"/>
            </a:pPr>
            <a:r>
              <a:rPr kumimoji="1" lang="zh-CN" altLang="en-US" sz="2000" dirty="0"/>
              <a:t>针对只读场景，对插入和更新场景不友好</a:t>
            </a:r>
            <a:endParaRPr kumimoji="1" lang="en-US" altLang="zh-CN" sz="2000" dirty="0"/>
          </a:p>
          <a:p>
            <a:pPr marL="800100" lvl="1" indent="-342900">
              <a:lnSpc>
                <a:spcPct val="150000"/>
              </a:lnSpc>
              <a:buFont typeface="Arial" panose="020B0604020202020204" pitchFamily="34" charset="0"/>
              <a:buChar char="•"/>
            </a:pPr>
            <a:r>
              <a:rPr kumimoji="1" lang="zh-CN" altLang="en-US" sz="2000" dirty="0">
                <a:highlight>
                  <a:srgbClr val="FFFF00"/>
                </a:highlight>
              </a:rPr>
              <a:t>服务器端保持原有树结构</a:t>
            </a:r>
            <a:endParaRPr kumimoji="1" lang="en-US" altLang="zh-CN" sz="2000" dirty="0">
              <a:highlight>
                <a:srgbClr val="FFFF00"/>
              </a:highlight>
            </a:endParaRPr>
          </a:p>
          <a:p>
            <a:pPr marL="800100" lvl="1" indent="-342900">
              <a:lnSpc>
                <a:spcPct val="150000"/>
              </a:lnSpc>
              <a:buFont typeface="Wingdings" pitchFamily="2" charset="2"/>
              <a:buChar char="ü"/>
            </a:pPr>
            <a:r>
              <a:rPr kumimoji="1" lang="zh-CN" altLang="en-US" sz="2000" dirty="0"/>
              <a:t>输出必须是一个有序数组</a:t>
            </a:r>
            <a:endParaRPr kumimoji="1" lang="en-US" altLang="zh-CN" sz="2000" dirty="0"/>
          </a:p>
          <a:p>
            <a:pPr marL="800100" lvl="1" indent="-342900">
              <a:lnSpc>
                <a:spcPct val="150000"/>
              </a:lnSpc>
              <a:buFont typeface="Arial" panose="020B0604020202020204" pitchFamily="34" charset="0"/>
              <a:buChar char="•"/>
            </a:pPr>
            <a:r>
              <a:rPr kumimoji="1" lang="zh-CN" altLang="en-US" sz="2000" dirty="0">
                <a:highlight>
                  <a:srgbClr val="FFFF00"/>
                </a:highlight>
              </a:rPr>
              <a:t>增加</a:t>
            </a:r>
            <a:r>
              <a:rPr kumimoji="1" lang="en-US" altLang="zh-CN" sz="2000" dirty="0">
                <a:highlight>
                  <a:srgbClr val="FFFF00"/>
                </a:highlight>
              </a:rPr>
              <a:t>TT</a:t>
            </a:r>
            <a:r>
              <a:rPr kumimoji="1" lang="zh-CN" altLang="en-US" sz="2000" dirty="0">
                <a:highlight>
                  <a:srgbClr val="FFFF00"/>
                </a:highlight>
              </a:rPr>
              <a:t>转换层</a:t>
            </a:r>
          </a:p>
        </p:txBody>
      </p:sp>
    </p:spTree>
    <p:extLst>
      <p:ext uri="{BB962C8B-B14F-4D97-AF65-F5344CB8AC3E}">
        <p14:creationId xmlns:p14="http://schemas.microsoft.com/office/powerpoint/2010/main" val="17435839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6432</TotalTime>
  <Words>4026</Words>
  <Application>Microsoft Macintosh PowerPoint</Application>
  <PresentationFormat>宽屏</PresentationFormat>
  <Paragraphs>347</Paragraphs>
  <Slides>47</Slides>
  <Notes>43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47</vt:i4>
      </vt:variant>
    </vt:vector>
  </HeadingPairs>
  <TitlesOfParts>
    <vt:vector size="53" baseType="lpstr">
      <vt:lpstr>等线</vt:lpstr>
      <vt:lpstr>等线 Light</vt:lpstr>
      <vt:lpstr>Arial</vt:lpstr>
      <vt:lpstr>Times New Roman</vt:lpstr>
      <vt:lpstr>Wingdings</vt:lpstr>
      <vt:lpstr>Office 主题​​</vt:lpstr>
      <vt:lpstr>OSDI’20论文分享</vt:lpstr>
      <vt:lpstr>论文总览</vt:lpstr>
      <vt:lpstr>Fast RDMA-based Ordered Key-Value Store using Remote Learned Cache</vt:lpstr>
      <vt:lpstr>RDMA-based KV stores</vt:lpstr>
      <vt:lpstr>Challenge: limited NIC abstraction </vt:lpstr>
      <vt:lpstr>Existing systems adopt caching </vt:lpstr>
      <vt:lpstr>Xstore</vt:lpstr>
      <vt:lpstr>Xstore: learned index in cache</vt:lpstr>
      <vt:lpstr>Xstore: learned index in cache</vt:lpstr>
      <vt:lpstr>Performance of XSTORE on YCSB </vt:lpstr>
      <vt:lpstr>CrossFS: A Cross-layered Direct-Access File System </vt:lpstr>
      <vt:lpstr>Modern Storage Devices </vt:lpstr>
      <vt:lpstr>State-of-the-art Designs </vt:lpstr>
      <vt:lpstr>Kernel-Level FS</vt:lpstr>
      <vt:lpstr>User-FS</vt:lpstr>
      <vt:lpstr>Firmware-FS</vt:lpstr>
      <vt:lpstr>Concurrency Limitations - Analysis</vt:lpstr>
      <vt:lpstr>CrossFS</vt:lpstr>
      <vt:lpstr>CrossFS</vt:lpstr>
      <vt:lpstr>CrossFS</vt:lpstr>
      <vt:lpstr>CrossFS</vt:lpstr>
      <vt:lpstr>CrossFS</vt:lpstr>
      <vt:lpstr>File System Approaches Summary</vt:lpstr>
      <vt:lpstr>From WiscKey to Bourbon: A Learned Index for Log-Structured Merge Trees </vt:lpstr>
      <vt:lpstr>Lookup in WiscKey</vt:lpstr>
      <vt:lpstr>Lookup in Bourbon</vt:lpstr>
      <vt:lpstr>learned index必要性 &amp;&amp; 合理性</vt:lpstr>
      <vt:lpstr>learned index实施指南</vt:lpstr>
      <vt:lpstr>性能提升</vt:lpstr>
      <vt:lpstr>指导意义</vt:lpstr>
      <vt:lpstr>LinnOS: Predictability on Unpredictable Flash Storage with a Light Neural Network </vt:lpstr>
      <vt:lpstr>SSD性能不可预测</vt:lpstr>
      <vt:lpstr>LinnOS</vt:lpstr>
      <vt:lpstr>LinnOS处理流程</vt:lpstr>
      <vt:lpstr>如何判定“慢”</vt:lpstr>
      <vt:lpstr>模型选择</vt:lpstr>
      <vt:lpstr>实现 &amp;&amp; 效果</vt:lpstr>
      <vt:lpstr>A large scale analysis of hundreds of in-memory cache clusters at Twitter</vt:lpstr>
      <vt:lpstr>In-memory caching</vt:lpstr>
      <vt:lpstr>Cache use cases</vt:lpstr>
      <vt:lpstr>Main work</vt:lpstr>
      <vt:lpstr>Non-trivial fraction of write-heavy workloads </vt:lpstr>
      <vt:lpstr>TTLs are usually short</vt:lpstr>
      <vt:lpstr>Zipf still applies</vt:lpstr>
      <vt:lpstr>KV size is small</vt:lpstr>
      <vt:lpstr>Dynamic size distribution</vt:lpstr>
      <vt:lpstr>Generalized Sub-Query Fusion for Eliminating Redundant I/O from Big-Data Queries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OSDI’20论文分享</dc:title>
  <dc:subject/>
  <dc:creator>鲁凯</dc:creator>
  <cp:keywords/>
  <dc:description/>
  <cp:lastModifiedBy>鲁凯</cp:lastModifiedBy>
  <cp:revision>55</cp:revision>
  <dcterms:created xsi:type="dcterms:W3CDTF">2020-11-17T06:32:59Z</dcterms:created>
  <dcterms:modified xsi:type="dcterms:W3CDTF">2020-11-23T01:56:34Z</dcterms:modified>
  <cp:category/>
</cp:coreProperties>
</file>